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21"/>
  </p:notesMasterIdLst>
  <p:sldIdLst>
    <p:sldId id="256" r:id="rId2"/>
    <p:sldId id="258" r:id="rId3"/>
    <p:sldId id="262" r:id="rId4"/>
    <p:sldId id="264" r:id="rId5"/>
    <p:sldId id="259" r:id="rId6"/>
    <p:sldId id="271" r:id="rId7"/>
    <p:sldId id="263" r:id="rId8"/>
    <p:sldId id="261" r:id="rId9"/>
    <p:sldId id="272" r:id="rId10"/>
    <p:sldId id="265" r:id="rId11"/>
    <p:sldId id="266" r:id="rId12"/>
    <p:sldId id="273" r:id="rId13"/>
    <p:sldId id="270" r:id="rId14"/>
    <p:sldId id="274" r:id="rId15"/>
    <p:sldId id="267" r:id="rId16"/>
    <p:sldId id="260" r:id="rId17"/>
    <p:sldId id="268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256\Desktop\Cartel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256\Desktop\Cartel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256\Desktop\Cartel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256\Desktop\Cartel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laboratorio%20fisica\Cartel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laboratorio%20fisica\Cartel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velocità-tempo 3</a:t>
            </a:r>
          </a:p>
        </c:rich>
      </c:tx>
      <c:layout>
        <c:manualLayout>
          <c:xMode val="edge"/>
          <c:yMode val="edge"/>
          <c:x val="0.30744694449589821"/>
          <c:y val="4.495186055679000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8928258967629016E-2"/>
          <c:y val="0.16708333333333358"/>
          <c:w val="0.87129396325459496"/>
          <c:h val="0.72088764946048545"/>
        </c:manualLayout>
      </c:layout>
      <c:scatterChart>
        <c:scatterStyle val="lineMarker"/>
        <c:varyColors val="0"/>
        <c:ser>
          <c:idx val="0"/>
          <c:order val="0"/>
          <c:tx>
            <c:v>velocita tempo</c:v>
          </c:tx>
          <c:spPr>
            <a:ln w="66675">
              <a:noFill/>
            </a:ln>
          </c:spPr>
          <c:xVal>
            <c:numRef>
              <c:f>(Foglio1!$C$46,Foglio1!$D$46,Foglio1!$F$46,Foglio1!$H$46,Foglio1!$J$46)</c:f>
              <c:numCache>
                <c:formatCode>General</c:formatCode>
                <c:ptCount val="5"/>
                <c:pt idx="0">
                  <c:v>0</c:v>
                </c:pt>
                <c:pt idx="1">
                  <c:v>772.79000000000019</c:v>
                </c:pt>
                <c:pt idx="2">
                  <c:v>1080.7900000000002</c:v>
                </c:pt>
                <c:pt idx="3">
                  <c:v>1314.1799999999998</c:v>
                </c:pt>
                <c:pt idx="4">
                  <c:v>1501.5800000000002</c:v>
                </c:pt>
              </c:numCache>
            </c:numRef>
          </c:xVal>
          <c:yVal>
            <c:numRef>
              <c:f>(Foglio1!$L$46,Foglio1!$M$46,Foglio1!$N$46,Foglio1!$O$46,Foglio1!$P$46)</c:f>
              <c:numCache>
                <c:formatCode>General</c:formatCode>
                <c:ptCount val="5"/>
                <c:pt idx="0">
                  <c:v>0</c:v>
                </c:pt>
                <c:pt idx="1">
                  <c:v>0.55199999999999994</c:v>
                </c:pt>
                <c:pt idx="2">
                  <c:v>0.78100000000000003</c:v>
                </c:pt>
                <c:pt idx="3">
                  <c:v>0.96100000000000019</c:v>
                </c:pt>
                <c:pt idx="4">
                  <c:v>1.087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72-4528-B7E4-AD3AF6E08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501856"/>
        <c:axId val="-885495328"/>
      </c:scatterChart>
      <c:valAx>
        <c:axId val="-8855018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85495328"/>
        <c:crosses val="autoZero"/>
        <c:crossBetween val="midCat"/>
      </c:valAx>
      <c:valAx>
        <c:axId val="-8854953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855018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layout>
        <c:manualLayout>
          <c:xMode val="edge"/>
          <c:yMode val="edge"/>
          <c:x val="0.28307697681984051"/>
          <c:y val="5.7565826749525224E-3"/>
        </c:manualLayout>
      </c:layout>
      <c:overlay val="0"/>
      <c:txPr>
        <a:bodyPr rot="0" vert="horz"/>
        <a:lstStyle/>
        <a:p>
          <a:pPr>
            <a:defRPr/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6706036745406848E-2"/>
          <c:y val="0.14856481481481484"/>
          <c:w val="0.87129396325459496"/>
          <c:h val="0.72088764946048545"/>
        </c:manualLayout>
      </c:layout>
      <c:scatterChart>
        <c:scatterStyle val="lineMarker"/>
        <c:varyColors val="0"/>
        <c:ser>
          <c:idx val="0"/>
          <c:order val="0"/>
          <c:tx>
            <c:v>velocità-tempo 2</c:v>
          </c:tx>
          <c:spPr>
            <a:ln w="66675">
              <a:noFill/>
            </a:ln>
          </c:spPr>
          <c:xVal>
            <c:numRef>
              <c:f>(Foglio1!$C$33,Foglio1!$D$33,Foglio1!$F$33,Foglio1!$H$33,Foglio1!$J$33)</c:f>
              <c:numCache>
                <c:formatCode>General</c:formatCode>
                <c:ptCount val="5"/>
                <c:pt idx="0">
                  <c:v>0</c:v>
                </c:pt>
                <c:pt idx="1">
                  <c:v>1498.1599999999999</c:v>
                </c:pt>
                <c:pt idx="2">
                  <c:v>2106.8200000000002</c:v>
                </c:pt>
                <c:pt idx="3">
                  <c:v>2572.52</c:v>
                </c:pt>
                <c:pt idx="4">
                  <c:v>2953.57</c:v>
                </c:pt>
              </c:numCache>
            </c:numRef>
          </c:xVal>
          <c:yVal>
            <c:numRef>
              <c:f>(Foglio1!$L$33,Foglio1!$M$33,Foglio1!$N$33,Foglio1!$O$33,Foglio1!$P$33)</c:f>
              <c:numCache>
                <c:formatCode>General</c:formatCode>
                <c:ptCount val="5"/>
                <c:pt idx="0">
                  <c:v>0</c:v>
                </c:pt>
                <c:pt idx="1">
                  <c:v>0.28090000000000009</c:v>
                </c:pt>
                <c:pt idx="2">
                  <c:v>0.4003000000000001</c:v>
                </c:pt>
                <c:pt idx="3">
                  <c:v>0.48800000000000016</c:v>
                </c:pt>
                <c:pt idx="4">
                  <c:v>0.5544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73-4A8D-9A7D-6870F06EF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492064"/>
        <c:axId val="-885505664"/>
      </c:scatterChart>
      <c:valAx>
        <c:axId val="-88549206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85505664"/>
        <c:crosses val="autoZero"/>
        <c:crossBetween val="midCat"/>
      </c:valAx>
      <c:valAx>
        <c:axId val="-8855056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854920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overlay val="0"/>
      <c:txPr>
        <a:bodyPr rot="0" vert="horz"/>
        <a:lstStyle/>
        <a:p>
          <a:pPr>
            <a:defRPr/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velocità-tempo 1</c:v>
          </c:tx>
          <c:spPr>
            <a:ln w="66675">
              <a:noFill/>
            </a:ln>
          </c:spPr>
          <c:xVal>
            <c:numRef>
              <c:f>(Foglio1!$C$20,Foglio1!$D$20,Foglio1!$F$20,Foglio1!$H$20,Foglio1!$J$20)</c:f>
              <c:numCache>
                <c:formatCode>General</c:formatCode>
                <c:ptCount val="5"/>
                <c:pt idx="0">
                  <c:v>0</c:v>
                </c:pt>
                <c:pt idx="1">
                  <c:v>1046.21</c:v>
                </c:pt>
                <c:pt idx="2">
                  <c:v>1483.4</c:v>
                </c:pt>
                <c:pt idx="3">
                  <c:v>1801.85</c:v>
                </c:pt>
                <c:pt idx="4">
                  <c:v>2067.36</c:v>
                </c:pt>
              </c:numCache>
            </c:numRef>
          </c:xVal>
          <c:yVal>
            <c:numRef>
              <c:f>(Foglio1!$L$20,Foglio1!$M$20,Foglio1!$N$20,Foglio1!$O$20,Foglio1!$P$20)</c:f>
              <c:numCache>
                <c:formatCode>General</c:formatCode>
                <c:ptCount val="5"/>
                <c:pt idx="0">
                  <c:v>0</c:v>
                </c:pt>
                <c:pt idx="1">
                  <c:v>0.40700000000000008</c:v>
                </c:pt>
                <c:pt idx="2">
                  <c:v>0.58789999999999998</c:v>
                </c:pt>
                <c:pt idx="3">
                  <c:v>0.71900000000000019</c:v>
                </c:pt>
                <c:pt idx="4">
                  <c:v>0.82000000000000017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D1-4E53-9A4E-BD1A58AC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503488"/>
        <c:axId val="-885494784"/>
      </c:scatterChart>
      <c:valAx>
        <c:axId val="-88550348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85494784"/>
        <c:crosses val="autoZero"/>
        <c:crossBetween val="midCat"/>
      </c:valAx>
      <c:valAx>
        <c:axId val="-885494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855034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4 grammi</c:v>
          </c:tx>
          <c:spPr>
            <a:ln w="66675">
              <a:noFill/>
            </a:ln>
          </c:spPr>
          <c:xVal>
            <c:numRef>
              <c:f>(Foglio1!$C$20,Foglio1!$D$20,Foglio1!$F$20,Foglio1!$H$20,Foglio1!$J$20)</c:f>
              <c:numCache>
                <c:formatCode>General</c:formatCode>
                <c:ptCount val="5"/>
                <c:pt idx="0">
                  <c:v>0</c:v>
                </c:pt>
                <c:pt idx="1">
                  <c:v>1046.21</c:v>
                </c:pt>
                <c:pt idx="2">
                  <c:v>1483.4</c:v>
                </c:pt>
                <c:pt idx="3">
                  <c:v>1801.85</c:v>
                </c:pt>
                <c:pt idx="4">
                  <c:v>2067.36</c:v>
                </c:pt>
              </c:numCache>
            </c:numRef>
          </c:xVal>
          <c:yVal>
            <c:numRef>
              <c:f>(Foglio1!$L$20,Foglio1!$M$20,Foglio1!$N$20,Foglio1!$O$20,Foglio1!$P$20)</c:f>
              <c:numCache>
                <c:formatCode>General</c:formatCode>
                <c:ptCount val="5"/>
                <c:pt idx="0">
                  <c:v>0</c:v>
                </c:pt>
                <c:pt idx="1">
                  <c:v>0.40700000000000008</c:v>
                </c:pt>
                <c:pt idx="2">
                  <c:v>0.58789999999999998</c:v>
                </c:pt>
                <c:pt idx="3">
                  <c:v>0.71900000000000053</c:v>
                </c:pt>
                <c:pt idx="4">
                  <c:v>0.82000000000000051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5B1-47A7-B34C-738A91CFC6D2}"/>
            </c:ext>
          </c:extLst>
        </c:ser>
        <c:ser>
          <c:idx val="2"/>
          <c:order val="1"/>
          <c:tx>
            <c:v>8 grammi</c:v>
          </c:tx>
          <c:spPr>
            <a:ln w="66675">
              <a:noFill/>
            </a:ln>
          </c:spPr>
          <c:xVal>
            <c:numRef>
              <c:f>(Foglio1!$C$46,Foglio1!$D$46,Foglio1!$F$46,Foglio1!$H$46,Foglio1!$J$46)</c:f>
              <c:numCache>
                <c:formatCode>General</c:formatCode>
                <c:ptCount val="5"/>
                <c:pt idx="0">
                  <c:v>0</c:v>
                </c:pt>
                <c:pt idx="1">
                  <c:v>772.79000000000053</c:v>
                </c:pt>
                <c:pt idx="2">
                  <c:v>1080.7900000000002</c:v>
                </c:pt>
                <c:pt idx="3">
                  <c:v>1314.1799999999998</c:v>
                </c:pt>
                <c:pt idx="4">
                  <c:v>1501.5800000000002</c:v>
                </c:pt>
              </c:numCache>
            </c:numRef>
          </c:xVal>
          <c:yVal>
            <c:numRef>
              <c:f>(Foglio1!$L$46,Foglio1!$M$46,Foglio1!$N$46,Foglio1!$O$46,Foglio1!$P$46)</c:f>
              <c:numCache>
                <c:formatCode>General</c:formatCode>
                <c:ptCount val="5"/>
                <c:pt idx="0">
                  <c:v>0</c:v>
                </c:pt>
                <c:pt idx="1">
                  <c:v>0.55199999999999994</c:v>
                </c:pt>
                <c:pt idx="2">
                  <c:v>0.78100000000000003</c:v>
                </c:pt>
                <c:pt idx="3">
                  <c:v>0.96100000000000052</c:v>
                </c:pt>
                <c:pt idx="4">
                  <c:v>1.087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5B1-47A7-B34C-738A91CFC6D2}"/>
            </c:ext>
          </c:extLst>
        </c:ser>
        <c:ser>
          <c:idx val="1"/>
          <c:order val="2"/>
          <c:tx>
            <c:v>2 grammi</c:v>
          </c:tx>
          <c:spPr>
            <a:ln w="66675">
              <a:noFill/>
            </a:ln>
          </c:spPr>
          <c:xVal>
            <c:numRef>
              <c:f>(Foglio1!$C$33,Foglio1!$D$33,Foglio1!$F$33,Foglio1!$H$33,Foglio1!$J$33)</c:f>
              <c:numCache>
                <c:formatCode>General</c:formatCode>
                <c:ptCount val="5"/>
                <c:pt idx="0">
                  <c:v>0</c:v>
                </c:pt>
                <c:pt idx="1">
                  <c:v>1498.1599999999999</c:v>
                </c:pt>
                <c:pt idx="2">
                  <c:v>2106.8200000000002</c:v>
                </c:pt>
                <c:pt idx="3">
                  <c:v>2572.52</c:v>
                </c:pt>
                <c:pt idx="4">
                  <c:v>2953.57</c:v>
                </c:pt>
              </c:numCache>
            </c:numRef>
          </c:xVal>
          <c:yVal>
            <c:numRef>
              <c:f>(Foglio1!$L$33,Foglio1!$M$33,Foglio1!$N$33,Foglio1!$O$33,Foglio1!$P$33)</c:f>
              <c:numCache>
                <c:formatCode>General</c:formatCode>
                <c:ptCount val="5"/>
                <c:pt idx="0">
                  <c:v>0</c:v>
                </c:pt>
                <c:pt idx="1">
                  <c:v>0.28090000000000026</c:v>
                </c:pt>
                <c:pt idx="2">
                  <c:v>0.40030000000000027</c:v>
                </c:pt>
                <c:pt idx="3">
                  <c:v>0.48800000000000032</c:v>
                </c:pt>
                <c:pt idx="4">
                  <c:v>0.5544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5B1-47A7-B34C-738A91CFC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498592"/>
        <c:axId val="-885505120"/>
      </c:scatterChart>
      <c:valAx>
        <c:axId val="-885498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885505120"/>
        <c:crosses val="autoZero"/>
        <c:crossBetween val="midCat"/>
      </c:valAx>
      <c:valAx>
        <c:axId val="-885505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885498592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4 grammi</c:v>
          </c:tx>
          <c:spPr>
            <a:ln w="6667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([2]Foglio1!$C$20,[2]Foglio1!$D$20,[2]Foglio1!$F$20,[2]Foglio1!$H$20,[2]Foglio1!$J$20)</c:f>
              <c:numCache>
                <c:formatCode>General</c:formatCode>
                <c:ptCount val="5"/>
                <c:pt idx="0">
                  <c:v>0</c:v>
                </c:pt>
                <c:pt idx="1">
                  <c:v>1046.2099999999998</c:v>
                </c:pt>
                <c:pt idx="2">
                  <c:v>1483.4</c:v>
                </c:pt>
                <c:pt idx="3">
                  <c:v>1801.85</c:v>
                </c:pt>
                <c:pt idx="4">
                  <c:v>2067.3599999999997</c:v>
                </c:pt>
              </c:numCache>
            </c:numRef>
          </c:xVal>
          <c:yVal>
            <c:numRef>
              <c:f>([2]Foglio1!$L$20,[2]Foglio1!$M$20,[2]Foglio1!$N$20,[2]Foglio1!$O$20,[2]Foglio1!$P$20)</c:f>
              <c:numCache>
                <c:formatCode>General</c:formatCode>
                <c:ptCount val="5"/>
                <c:pt idx="0">
                  <c:v>0</c:v>
                </c:pt>
                <c:pt idx="1">
                  <c:v>0.40699999999999997</c:v>
                </c:pt>
                <c:pt idx="2">
                  <c:v>0.58789999999999998</c:v>
                </c:pt>
                <c:pt idx="3">
                  <c:v>0.71899999999999997</c:v>
                </c:pt>
                <c:pt idx="4">
                  <c:v>0.82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37-4F00-9E3A-754724FF1C49}"/>
            </c:ext>
          </c:extLst>
        </c:ser>
        <c:ser>
          <c:idx val="2"/>
          <c:order val="1"/>
          <c:tx>
            <c:v>8 grammi</c:v>
          </c:tx>
          <c:spPr>
            <a:ln w="6667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([2]Foglio1!$C$46,[2]Foglio1!$D$46,[2]Foglio1!$F$46,[2]Foglio1!$H$46,[2]Foglio1!$J$46)</c:f>
              <c:numCache>
                <c:formatCode>General</c:formatCode>
                <c:ptCount val="5"/>
                <c:pt idx="0">
                  <c:v>0</c:v>
                </c:pt>
                <c:pt idx="1">
                  <c:v>772.79</c:v>
                </c:pt>
                <c:pt idx="2">
                  <c:v>1080.7900000000002</c:v>
                </c:pt>
                <c:pt idx="3">
                  <c:v>1314.1799999999998</c:v>
                </c:pt>
                <c:pt idx="4">
                  <c:v>1501.5800000000002</c:v>
                </c:pt>
              </c:numCache>
            </c:numRef>
          </c:xVal>
          <c:yVal>
            <c:numRef>
              <c:f>([2]Foglio1!$L$46,[2]Foglio1!$M$46,[2]Foglio1!$N$46,[2]Foglio1!$O$46,[2]Foglio1!$P$46)</c:f>
              <c:numCache>
                <c:formatCode>General</c:formatCode>
                <c:ptCount val="5"/>
                <c:pt idx="0">
                  <c:v>0</c:v>
                </c:pt>
                <c:pt idx="1">
                  <c:v>0.55199999999999994</c:v>
                </c:pt>
                <c:pt idx="2">
                  <c:v>0.78100000000000003</c:v>
                </c:pt>
                <c:pt idx="3">
                  <c:v>0.96099999999999997</c:v>
                </c:pt>
                <c:pt idx="4">
                  <c:v>1.087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37-4F00-9E3A-754724FF1C49}"/>
            </c:ext>
          </c:extLst>
        </c:ser>
        <c:ser>
          <c:idx val="1"/>
          <c:order val="2"/>
          <c:tx>
            <c:v>2 grammi</c:v>
          </c:tx>
          <c:spPr>
            <a:ln w="6667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([2]Foglio1!$C$33,[2]Foglio1!$D$33,[2]Foglio1!$F$33,[2]Foglio1!$H$33,[2]Foglio1!$J$33)</c:f>
              <c:numCache>
                <c:formatCode>General</c:formatCode>
                <c:ptCount val="5"/>
                <c:pt idx="0">
                  <c:v>0</c:v>
                </c:pt>
                <c:pt idx="1">
                  <c:v>1498.16</c:v>
                </c:pt>
                <c:pt idx="2">
                  <c:v>2106.8200000000002</c:v>
                </c:pt>
                <c:pt idx="3">
                  <c:v>2572.52</c:v>
                </c:pt>
                <c:pt idx="4">
                  <c:v>2953.57</c:v>
                </c:pt>
              </c:numCache>
            </c:numRef>
          </c:xVal>
          <c:yVal>
            <c:numRef>
              <c:f>([2]Foglio1!$L$33,[2]Foglio1!$M$33,[2]Foglio1!$N$33,[2]Foglio1!$O$33,[2]Foglio1!$P$33)</c:f>
              <c:numCache>
                <c:formatCode>General</c:formatCode>
                <c:ptCount val="5"/>
                <c:pt idx="0">
                  <c:v>0</c:v>
                </c:pt>
                <c:pt idx="1">
                  <c:v>0.28089999999999998</c:v>
                </c:pt>
                <c:pt idx="2">
                  <c:v>0.40029999999999999</c:v>
                </c:pt>
                <c:pt idx="3">
                  <c:v>0.48799999999999999</c:v>
                </c:pt>
                <c:pt idx="4">
                  <c:v>0.5544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037-4F00-9E3A-754724FF1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492608"/>
        <c:axId val="-885496416"/>
      </c:scatterChart>
      <c:valAx>
        <c:axId val="-88549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85496416"/>
        <c:crosses val="autoZero"/>
        <c:crossBetween val="midCat"/>
      </c:valAx>
      <c:valAx>
        <c:axId val="-88549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85492608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4</c:v>
          </c:tx>
          <c:xVal>
            <c:numRef>
              <c:f>coclusioni!$C$9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coclusioni!$C$10</c:f>
              <c:numCache>
                <c:formatCode>General</c:formatCode>
                <c:ptCount val="1"/>
                <c:pt idx="0">
                  <c:v>3.9652310023207597E-4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B4-48B0-8738-09C1F859A338}"/>
            </c:ext>
          </c:extLst>
        </c:ser>
        <c:ser>
          <c:idx val="1"/>
          <c:order val="1"/>
          <c:tx>
            <c:v>2</c:v>
          </c:tx>
          <c:xVal>
            <c:numRef>
              <c:f>coclusioni!$H$9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coclusioni!$H$10</c:f>
              <c:numCache>
                <c:formatCode>General</c:formatCode>
                <c:ptCount val="1"/>
                <c:pt idx="0">
                  <c:v>1.8874533468510901E-4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2B4-48B0-8738-09C1F859A338}"/>
            </c:ext>
          </c:extLst>
        </c:ser>
        <c:ser>
          <c:idx val="2"/>
          <c:order val="2"/>
          <c:tx>
            <c:v>8</c:v>
          </c:tx>
          <c:xVal>
            <c:numRef>
              <c:f>coclusioni!$M$9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coclusioni!$M$10</c:f>
              <c:numCache>
                <c:formatCode>General</c:formatCode>
                <c:ptCount val="1"/>
                <c:pt idx="0">
                  <c:v>7.2485337910318398E-4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B4-48B0-8738-09C1F859A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91092064"/>
        <c:axId val="-814902320"/>
      </c:scatterChart>
      <c:valAx>
        <c:axId val="-109109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814902320"/>
        <c:crosses val="autoZero"/>
        <c:crossBetween val="midCat"/>
      </c:valAx>
      <c:valAx>
        <c:axId val="-814902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it-IT"/>
          </a:p>
        </c:txPr>
        <c:crossAx val="-1091092064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D88EC-6C78-4157-876C-4C7ABE5BFE81}" type="datetimeFigureOut">
              <a:rPr lang="it-IT" smtClean="0"/>
              <a:pPr/>
              <a:t>29/11/2017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99430-430A-45FA-BACD-60AFD50E10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18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99430-430A-45FA-BACD-60AFD50E10D8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23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0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85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464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18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28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3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81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6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2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1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8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1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0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80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.disia.unifi.it/pls/2016-2017/gruppo1/Cartel2.xlsx" TargetMode="External"/><Relationship Id="rId2" Type="http://schemas.openxmlformats.org/officeDocument/2006/relationships/hyperlink" Target="file:///F:\laboratorio%20fisica\Cartel1.xls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23258" y="1770927"/>
            <a:ext cx="9448800" cy="885301"/>
          </a:xfrm>
        </p:spPr>
        <p:txBody>
          <a:bodyPr>
            <a:normAutofit/>
          </a:bodyPr>
          <a:lstStyle/>
          <a:p>
            <a:r>
              <a:rPr lang="it-IT" sz="5400" dirty="0" smtClean="0"/>
              <a:t>Rotaia a cuscino d’aria</a:t>
            </a:r>
            <a:endParaRPr lang="it-IT" sz="5400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subTitle" idx="1"/>
          </p:nvPr>
        </p:nvSpPr>
        <p:spPr>
          <a:xfrm rot="20942445">
            <a:off x="6075028" y="4270829"/>
            <a:ext cx="9448800" cy="685800"/>
          </a:xfrm>
        </p:spPr>
        <p:txBody>
          <a:bodyPr/>
          <a:lstStyle/>
          <a:p>
            <a:r>
              <a:rPr lang="en-US" sz="1800" dirty="0" err="1" smtClean="0"/>
              <a:t>Gruppo</a:t>
            </a:r>
            <a:r>
              <a:rPr lang="en-US" sz="1800" dirty="0" smtClean="0"/>
              <a:t> 1: </a:t>
            </a:r>
            <a:r>
              <a:rPr lang="en-US" sz="1800" dirty="0" err="1" smtClean="0"/>
              <a:t>Capecchi</a:t>
            </a:r>
            <a:r>
              <a:rPr lang="en-US" sz="1800" dirty="0" smtClean="0"/>
              <a:t>, </a:t>
            </a:r>
            <a:r>
              <a:rPr lang="en-US" sz="1800" dirty="0" err="1" smtClean="0"/>
              <a:t>Becherelli</a:t>
            </a:r>
            <a:r>
              <a:rPr lang="en-US" sz="1800" dirty="0" smtClean="0"/>
              <a:t>, </a:t>
            </a:r>
            <a:r>
              <a:rPr lang="en-US" sz="1800" dirty="0" err="1" smtClean="0"/>
              <a:t>Luciani</a:t>
            </a:r>
            <a:endParaRPr lang="en-US" sz="1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048000" y="2786743"/>
            <a:ext cx="582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Relazione velocità-tempo MRUA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577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misure condotte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3228" y="2223589"/>
            <a:ext cx="10820400" cy="4024125"/>
          </a:xfrm>
        </p:spPr>
        <p:txBody>
          <a:bodyPr/>
          <a:lstStyle/>
          <a:p>
            <a:r>
              <a:rPr lang="it-IT" dirty="0"/>
              <a:t>Lo scopo dell’esperimento </a:t>
            </a:r>
            <a:r>
              <a:rPr lang="it-IT" dirty="0" smtClean="0"/>
              <a:t>era calcolare </a:t>
            </a:r>
            <a:r>
              <a:rPr lang="it-IT" dirty="0"/>
              <a:t>la variazione dell’accelerazione in relazione al peso </a:t>
            </a:r>
            <a:r>
              <a:rPr lang="it-IT" dirty="0" smtClean="0"/>
              <a:t>di trascinamento.</a:t>
            </a:r>
          </a:p>
          <a:p>
            <a:r>
              <a:rPr lang="it-IT" dirty="0" smtClean="0"/>
              <a:t>Abbiamo svolto 3 misurazioni con 3 pesi di trascinamento diversi: uno da 2 grammi, uno da 4 grammi e l’ultimo da 8 grammi. Per ogni peso abbiamo svolto 10 misurazioni diverse, prendendo in considerazione il tempo che impiegava l’indicatore del carrellino a passare da una fotocellula alla seguente e il tempo di oscuramento( tempo dove l’indicatore del carrellino </a:t>
            </a:r>
          </a:p>
          <a:p>
            <a:pPr marL="0" indent="0">
              <a:buNone/>
            </a:pPr>
            <a:r>
              <a:rPr lang="it-IT" dirty="0" smtClean="0"/>
              <a:t>restava oscurata dalla fotocellula stessa.)</a:t>
            </a:r>
          </a:p>
          <a:p>
            <a:r>
              <a:rPr lang="it-IT" dirty="0" smtClean="0"/>
              <a:t>In tutte le misurazioni abbiamo tenuto conto dell’errore dovuto agli strumenti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operazioni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Per tutti e tre gli esperimenti, abbiamo riportato in tabella tutte le misurazioni ottenute e abbiamo calcolato la velocità attraverso la formula GRANDEZZA DELL’INDICATORE/ TEMPO DI OSCURAMENTO. In seguito abbiamo calcolato tutti i tempi e le velocità medie e le abbiamo riportate sul grafico</a:t>
            </a:r>
          </a:p>
          <a:p>
            <a:r>
              <a:rPr lang="it-IT" dirty="0" smtClean="0"/>
              <a:t>Il calcolo dell’accelerazione è avvenuto in due maniere diverse. Nella prima abbiamo utilizzato la regressione, dove l’accelerazione corrisponde al coefficiente. Nella  seconda abbiamo calcolato l’accelerazione per ogni tempo e abbiamo calcolato alla fine la media.</a:t>
            </a:r>
          </a:p>
          <a:p>
            <a:r>
              <a:rPr lang="it-IT" dirty="0" smtClean="0"/>
              <a:t>Come ultima cosa abbiamo paragonato tutti i coefficienti degli esperimenti e tratto le conclusioni.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3257" y="778887"/>
            <a:ext cx="1941286" cy="1293028"/>
          </a:xfrm>
        </p:spPr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2" action="ppaction://hlinksldjump"/>
              </a:rPr>
              <a:t> Rotaia a cuscino d’aria.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3" action="ppaction://hlinksldjump"/>
              </a:rPr>
              <a:t>Strumenti di misura.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4" action="ppaction://hlinksldjump"/>
              </a:rPr>
              <a:t>Operazioni e misure condotte.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5" action="ppaction://hlinksldjump"/>
              </a:rPr>
              <a:t> Tabella di elaborazione dei dati.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6" action="ppaction://hlinksldjump"/>
              </a:rPr>
              <a:t>Conclusioni.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6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TABELLA DI ELABORAZIONE DATI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>
              <a:hlinkClick r:id="rId2" action="ppaction://hlinkfile"/>
            </a:endParaRP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>
                <a:hlinkClick r:id="rId3"/>
              </a:rPr>
              <a:t>Cartel2.xlsx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27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3257" y="778887"/>
            <a:ext cx="1941286" cy="1293028"/>
          </a:xfrm>
        </p:spPr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2" action="ppaction://hlinksldjump"/>
              </a:rPr>
              <a:t> Rotaia a cuscino d’aria.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3" action="ppaction://hlinksldjump"/>
              </a:rPr>
              <a:t>Strumenti di misura.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4" action="ppaction://hlinksldjump"/>
              </a:rPr>
              <a:t>Operazioni e misure condotte.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5" action="ppaction://hlinksldjump"/>
              </a:rPr>
              <a:t> Tabella di elaborazione dei dati.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6" action="ppaction://hlinksldjump"/>
              </a:rPr>
              <a:t>Conclusioni.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6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Attraverso i grafici degli esperimenti abbiamo notato e dimostrato che il moto era uniformemente accelerato, infatti abbiamo un aumento costante dell’accelerazione. </a:t>
            </a:r>
            <a:endParaRPr lang="it-IT" dirty="0"/>
          </a:p>
          <a:p>
            <a:r>
              <a:rPr lang="it-IT" dirty="0" smtClean="0"/>
              <a:t>Attraverso il paragone di tutti gli esperimenti abbiamo notato che l’accelerazione è strettamente collegata al peso di trascinamento. Infatti si ha un aumento dell’accelerazione molto più rapido con un peso maggiore.</a:t>
            </a:r>
          </a:p>
          <a:p>
            <a:r>
              <a:rPr lang="it-IT" dirty="0" smtClean="0"/>
              <a:t>Inoltre abbiamo calcolato l’accelerazione di gravità paragonandola a quella standard del S.I (9.8 m/s) per dimostrare la validità dell’esperimento.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164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egnaposto contenuto 3"/>
          <p:cNvGrpSpPr>
            <a:grpSpLocks noGrp="1"/>
          </p:cNvGrpSpPr>
          <p:nvPr/>
        </p:nvGrpSpPr>
        <p:grpSpPr>
          <a:xfrm>
            <a:off x="1005114" y="1407587"/>
            <a:ext cx="10069287" cy="5239957"/>
            <a:chOff x="367484" y="-1158858"/>
            <a:chExt cx="11588297" cy="7722334"/>
          </a:xfrm>
        </p:grpSpPr>
        <p:graphicFrame>
          <p:nvGraphicFramePr>
            <p:cNvPr id="5" name="Grafico 4"/>
            <p:cNvGraphicFramePr/>
            <p:nvPr/>
          </p:nvGraphicFramePr>
          <p:xfrm>
            <a:off x="375024" y="3144372"/>
            <a:ext cx="6014197" cy="34191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Grafico 5"/>
            <p:cNvGraphicFramePr/>
            <p:nvPr/>
          </p:nvGraphicFramePr>
          <p:xfrm>
            <a:off x="6684620" y="-901735"/>
            <a:ext cx="5271161" cy="36363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Grafico 6"/>
            <p:cNvGraphicFramePr/>
            <p:nvPr/>
          </p:nvGraphicFramePr>
          <p:xfrm>
            <a:off x="367484" y="-1158858"/>
            <a:ext cx="6226360" cy="40218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2" name="Grafico 11"/>
          <p:cNvGraphicFramePr/>
          <p:nvPr/>
        </p:nvGraphicFramePr>
        <p:xfrm>
          <a:off x="6369959" y="4296229"/>
          <a:ext cx="5822041" cy="256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4818742" y="420913"/>
            <a:ext cx="4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GRAFICI </a:t>
            </a:r>
          </a:p>
          <a:p>
            <a:r>
              <a:rPr lang="it-IT" sz="2400" b="1" dirty="0" smtClean="0"/>
              <a:t>RELAZIONE VELOCITA’-TEMPO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1763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03600" y="532145"/>
            <a:ext cx="8610600" cy="1293028"/>
          </a:xfrm>
        </p:spPr>
        <p:txBody>
          <a:bodyPr/>
          <a:lstStyle/>
          <a:p>
            <a:r>
              <a:rPr lang="it-IT" dirty="0" smtClean="0"/>
              <a:t>Grafici accelerazione</a:t>
            </a:r>
            <a:endParaRPr lang="it-IT" dirty="0"/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489156"/>
              </p:ext>
            </p:extLst>
          </p:nvPr>
        </p:nvGraphicFramePr>
        <p:xfrm>
          <a:off x="348343" y="769257"/>
          <a:ext cx="5021717" cy="329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592252"/>
              </p:ext>
            </p:extLst>
          </p:nvPr>
        </p:nvGraphicFramePr>
        <p:xfrm>
          <a:off x="5863772" y="2384764"/>
          <a:ext cx="5747655" cy="4045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60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Calcolo accelerazione di gravità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F= m1a             m2g = m1a             g= (m1a)/m2</a:t>
            </a:r>
          </a:p>
          <a:p>
            <a:endParaRPr lang="it-IT" dirty="0"/>
          </a:p>
          <a:p>
            <a:r>
              <a:rPr lang="it-IT" dirty="0" smtClean="0"/>
              <a:t>1        F= 0,09850 * 0,397              0,004*g=</a:t>
            </a:r>
            <a:r>
              <a:rPr lang="it-IT" dirty="0"/>
              <a:t> 0,009850 * </a:t>
            </a:r>
            <a:r>
              <a:rPr lang="it-IT" dirty="0" smtClean="0"/>
              <a:t>0,397             </a:t>
            </a:r>
          </a:p>
          <a:p>
            <a:r>
              <a:rPr lang="it-IT" dirty="0" smtClean="0"/>
              <a:t>g= (0,09850 </a:t>
            </a:r>
            <a:r>
              <a:rPr lang="it-IT" dirty="0"/>
              <a:t>* </a:t>
            </a:r>
            <a:r>
              <a:rPr lang="it-IT" dirty="0" smtClean="0"/>
              <a:t>0,397)/0,004             g=9,77</a:t>
            </a:r>
          </a:p>
          <a:p>
            <a:endParaRPr lang="it-IT" dirty="0" smtClean="0"/>
          </a:p>
          <a:p>
            <a:r>
              <a:rPr lang="it-IT" dirty="0" smtClean="0"/>
              <a:t>2         </a:t>
            </a:r>
            <a:r>
              <a:rPr lang="it-IT" dirty="0"/>
              <a:t>F= </a:t>
            </a:r>
            <a:r>
              <a:rPr lang="it-IT" dirty="0" smtClean="0"/>
              <a:t>0,09850 </a:t>
            </a:r>
            <a:r>
              <a:rPr lang="it-IT" dirty="0"/>
              <a:t>* </a:t>
            </a:r>
            <a:r>
              <a:rPr lang="it-IT" dirty="0" smtClean="0"/>
              <a:t>0,189            0,002*g</a:t>
            </a:r>
            <a:r>
              <a:rPr lang="it-IT" dirty="0"/>
              <a:t>= </a:t>
            </a:r>
            <a:r>
              <a:rPr lang="it-IT" dirty="0" smtClean="0"/>
              <a:t>0,09850 </a:t>
            </a:r>
            <a:r>
              <a:rPr lang="it-IT" dirty="0"/>
              <a:t>* </a:t>
            </a:r>
            <a:r>
              <a:rPr lang="it-IT" dirty="0" smtClean="0"/>
              <a:t>0,189         </a:t>
            </a:r>
            <a:endParaRPr lang="it-IT" dirty="0"/>
          </a:p>
          <a:p>
            <a:r>
              <a:rPr lang="it-IT" dirty="0"/>
              <a:t>g= </a:t>
            </a:r>
            <a:r>
              <a:rPr lang="it-IT" dirty="0" smtClean="0"/>
              <a:t>(0,09850 </a:t>
            </a:r>
            <a:r>
              <a:rPr lang="it-IT" dirty="0"/>
              <a:t>* </a:t>
            </a:r>
            <a:r>
              <a:rPr lang="it-IT" dirty="0" smtClean="0"/>
              <a:t>0,198)/0,002            g=9,3</a:t>
            </a:r>
          </a:p>
          <a:p>
            <a:endParaRPr lang="it-IT" dirty="0"/>
          </a:p>
          <a:p>
            <a:r>
              <a:rPr lang="it-IT" dirty="0"/>
              <a:t>3</a:t>
            </a:r>
            <a:r>
              <a:rPr lang="it-IT" dirty="0" smtClean="0"/>
              <a:t>        </a:t>
            </a:r>
            <a:r>
              <a:rPr lang="it-IT" dirty="0"/>
              <a:t>F= 0,09850 * </a:t>
            </a:r>
            <a:r>
              <a:rPr lang="it-IT" dirty="0" smtClean="0"/>
              <a:t>0,725              0,008*g</a:t>
            </a:r>
            <a:r>
              <a:rPr lang="it-IT" dirty="0"/>
              <a:t>= 0,09850 * </a:t>
            </a:r>
            <a:r>
              <a:rPr lang="it-IT" dirty="0" smtClean="0"/>
              <a:t>0,725        </a:t>
            </a:r>
            <a:endParaRPr lang="it-IT" dirty="0"/>
          </a:p>
          <a:p>
            <a:r>
              <a:rPr lang="it-IT" dirty="0"/>
              <a:t>g= (0,09850 * </a:t>
            </a:r>
            <a:r>
              <a:rPr lang="it-IT" dirty="0" smtClean="0"/>
              <a:t>0,725)/0,008             g=8,9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2133600" y="2264228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4738914" y="2242456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1226453" y="2989942"/>
            <a:ext cx="377371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4296923" y="2932570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8635999" y="2960912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4608280" y="3396341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1357085" y="4201886"/>
            <a:ext cx="377371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>
            <a:off x="4376054" y="4201886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8635994" y="4201886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4586501" y="4571999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1357084" y="5312228"/>
            <a:ext cx="377371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>
            <a:off x="4339768" y="5312228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>
            <a:off x="4608279" y="5754914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>
            <a:off x="8635995" y="5312228"/>
            <a:ext cx="754743" cy="290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43189" y="528034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m1= massa carrellino</a:t>
            </a:r>
          </a:p>
          <a:p>
            <a:r>
              <a:rPr lang="it-IT" dirty="0"/>
              <a:t>m</a:t>
            </a:r>
            <a:r>
              <a:rPr lang="it-IT" dirty="0" smtClean="0"/>
              <a:t>2= peso di trascinamento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30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1" y="2230316"/>
            <a:ext cx="8610600" cy="2109456"/>
          </a:xfrm>
        </p:spPr>
        <p:txBody>
          <a:bodyPr>
            <a:normAutofit/>
          </a:bodyPr>
          <a:lstStyle/>
          <a:p>
            <a:pPr algn="ctr"/>
            <a:r>
              <a:rPr lang="it-IT" sz="6600" dirty="0" smtClean="0"/>
              <a:t>Grazie per l’attenzione !!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8557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3257" y="778887"/>
            <a:ext cx="1941286" cy="1293028"/>
          </a:xfrm>
        </p:spPr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2" action="ppaction://hlinksldjump"/>
              </a:rPr>
              <a:t> Rotaia a cuscino d’aria.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3" action="ppaction://hlinksldjump"/>
              </a:rPr>
              <a:t>Strumenti di misura.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4" action="ppaction://hlinksldjump"/>
              </a:rPr>
              <a:t>Operazioni e misure condotte.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5" action="ppaction://hlinksldjump"/>
              </a:rPr>
              <a:t> Tabella di elaborazione dei dati.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6" action="ppaction://hlinksldjump"/>
              </a:rPr>
              <a:t>Conclusioni.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51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86232" y="816674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ROTAIA A CUSCINO D’ARIA  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1" y="2240331"/>
            <a:ext cx="6036469" cy="4024313"/>
          </a:xfrm>
        </p:spPr>
      </p:pic>
      <p:sp>
        <p:nvSpPr>
          <p:cNvPr id="6" name="CasellaDiTesto 5"/>
          <p:cNvSpPr txBox="1"/>
          <p:nvPr/>
        </p:nvSpPr>
        <p:spPr>
          <a:xfrm>
            <a:off x="6879771" y="2544327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rotaia a cuscino d’aria è uno strumento di laboratorio utilizzato allo scopo di rendere trascurabile l’attrito tra il corpo e il piano nello studio dei moti rettilinei uniformemente accelerati (MRUA).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889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DESCRIZIONE DELLA ROTAIA A CUSCINO </a:t>
            </a:r>
            <a:r>
              <a:rPr lang="it-IT" dirty="0" err="1" smtClean="0"/>
              <a:t>D’ARIA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La rotaia a cuscino d’aria è formata da una rotaia dove sopra è posto un carrellino avente una bandierina gialla che fa da indicatore per la misura da una fotocellula all’altra. Collegata alla rotaia sono presenti tre diversi macchinari aventi tre diversi compiti:</a:t>
            </a:r>
          </a:p>
          <a:p>
            <a:r>
              <a:rPr lang="it-IT" dirty="0" smtClean="0"/>
              <a:t> una pompa che fornisce l’aria che serve per eliminare l’attrito tra il carrellino e la rotaia;</a:t>
            </a:r>
          </a:p>
          <a:p>
            <a:r>
              <a:rPr lang="it-IT" dirty="0" smtClean="0"/>
              <a:t> un generatore di corrente che fornisce e leva corrente al magnete che tiene immobile il carrellino alla partenza;</a:t>
            </a:r>
          </a:p>
          <a:p>
            <a:r>
              <a:rPr lang="it-IT" dirty="0" smtClean="0"/>
              <a:t> un cronometro elettronico che misura i valori.</a:t>
            </a:r>
          </a:p>
          <a:p>
            <a:pPr>
              <a:buNone/>
            </a:pPr>
            <a:r>
              <a:rPr lang="it-IT" dirty="0" smtClean="0"/>
              <a:t> Attaccato al carrellino attraverso un filo sono presenti vari </a:t>
            </a:r>
            <a:r>
              <a:rPr lang="it-IT" dirty="0" err="1" smtClean="0"/>
              <a:t>pesini</a:t>
            </a:r>
            <a:r>
              <a:rPr lang="it-IT" dirty="0" smtClean="0"/>
              <a:t> che servono per dare </a:t>
            </a:r>
            <a:r>
              <a:rPr lang="it-IT" smtClean="0"/>
              <a:t>velocità senza </a:t>
            </a:r>
            <a:r>
              <a:rPr lang="it-IT" dirty="0" smtClean="0"/>
              <a:t>i quali esso non partirebbe a causa del suo peso molto leggero.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70215-WA000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6226" y="377371"/>
            <a:ext cx="4668417" cy="2642281"/>
          </a:xfrm>
        </p:spPr>
      </p:pic>
      <p:pic>
        <p:nvPicPr>
          <p:cNvPr id="5" name="VID-20170215-WA000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772" y="2047195"/>
            <a:ext cx="4194201" cy="2376714"/>
          </a:xfrm>
          <a:prstGeom prst="rect">
            <a:avLst/>
          </a:prstGeom>
        </p:spPr>
      </p:pic>
      <p:pic>
        <p:nvPicPr>
          <p:cNvPr id="6" name="VID-20170215-WA000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0343" y="4251552"/>
            <a:ext cx="3989294" cy="2260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77470" y="986971"/>
            <a:ext cx="267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Prova 1</a:t>
            </a:r>
          </a:p>
          <a:p>
            <a:r>
              <a:rPr lang="it-IT" dirty="0" smtClean="0"/>
              <a:t>Peso trainante: 4 g</a:t>
            </a:r>
          </a:p>
          <a:p>
            <a:endParaRPr lang="it-IT" dirty="0" smtClean="0"/>
          </a:p>
        </p:txBody>
      </p:sp>
      <p:sp>
        <p:nvSpPr>
          <p:cNvPr id="9" name="Freccia a destra 8"/>
          <p:cNvSpPr/>
          <p:nvPr/>
        </p:nvSpPr>
        <p:spPr>
          <a:xfrm>
            <a:off x="5355771" y="1155218"/>
            <a:ext cx="914400" cy="319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15698" y="5631543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Prova 3</a:t>
            </a:r>
          </a:p>
          <a:p>
            <a:r>
              <a:rPr lang="it-IT" dirty="0" smtClean="0"/>
              <a:t>Peso trainante: 8 g</a:t>
            </a:r>
            <a:endParaRPr lang="it-IT" dirty="0"/>
          </a:p>
        </p:txBody>
      </p:sp>
      <p:sp>
        <p:nvSpPr>
          <p:cNvPr id="11" name="Freccia in giù 10"/>
          <p:cNvSpPr/>
          <p:nvPr/>
        </p:nvSpPr>
        <p:spPr>
          <a:xfrm rot="10800000">
            <a:off x="1494971" y="4793031"/>
            <a:ext cx="508000" cy="693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786621" y="5381852"/>
            <a:ext cx="241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Prova 2</a:t>
            </a:r>
          </a:p>
          <a:p>
            <a:r>
              <a:rPr lang="it-IT" dirty="0" smtClean="0"/>
              <a:t>Peso trainante: 2 g</a:t>
            </a:r>
            <a:endParaRPr lang="it-IT" dirty="0"/>
          </a:p>
        </p:txBody>
      </p:sp>
      <p:sp>
        <p:nvSpPr>
          <p:cNvPr id="13" name="Freccia a destra 12"/>
          <p:cNvSpPr/>
          <p:nvPr/>
        </p:nvSpPr>
        <p:spPr>
          <a:xfrm>
            <a:off x="6125483" y="5486400"/>
            <a:ext cx="1001486" cy="323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3257" y="778887"/>
            <a:ext cx="1941286" cy="1293028"/>
          </a:xfrm>
        </p:spPr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2" action="ppaction://hlinksldjump"/>
              </a:rPr>
              <a:t> Rotaia a cuscino d’aria.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3" action="ppaction://hlinksldjump"/>
              </a:rPr>
              <a:t>Strumenti di misura.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4" action="ppaction://hlinksldjump"/>
              </a:rPr>
              <a:t>Operazioni e misure condotte.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5" action="ppaction://hlinksldjump"/>
              </a:rPr>
              <a:t> Tabella di elaborazione dei dati.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6" action="ppaction://hlinksldjump"/>
              </a:rPr>
              <a:t>Conclusioni.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6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82799" y="841829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STRUMENTI </a:t>
            </a:r>
            <a:r>
              <a:rPr lang="it-IT" dirty="0" err="1" smtClean="0"/>
              <a:t>DI</a:t>
            </a:r>
            <a:r>
              <a:rPr lang="it-IT" dirty="0" smtClean="0"/>
              <a:t> MISURA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69571" y="2833875"/>
            <a:ext cx="9300029" cy="4024125"/>
          </a:xfrm>
        </p:spPr>
        <p:txBody>
          <a:bodyPr/>
          <a:lstStyle/>
          <a:p>
            <a:pPr algn="ctr">
              <a:buNone/>
            </a:pPr>
            <a:r>
              <a:rPr lang="it-IT" dirty="0" smtClean="0"/>
              <a:t>Il cronometro elettronico, attraverso il quale abbiamo condotto le misure, è direttamente collegato alla rotaia a cuscino d’aria. Una volta levata l’elettricità dal magnete che tiene fermo il carrellino il cronometro parte automaticamente a misurare. Dispone di diverse impostazione: noi abbiamo usato i millisecondi come unità di misura e l’abbiamo impostato in modo che calcolasse il tempo tra ogni fotocellula e contemporaneamente il tempo di oscuramento di ognuno.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309258" y="1986281"/>
            <a:ext cx="589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F0"/>
                </a:solidFill>
              </a:rPr>
              <a:t>Cronometro elettronico</a:t>
            </a:r>
            <a:endParaRPr lang="it-IT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DSC_01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35" y="1480456"/>
            <a:ext cx="4211072" cy="2807381"/>
          </a:xfrm>
        </p:spPr>
      </p:pic>
      <p:pic>
        <p:nvPicPr>
          <p:cNvPr id="8" name="Immagine 7" descr="DSC_01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516" y="3178628"/>
            <a:ext cx="4430484" cy="2953656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9622971" y="2510972"/>
            <a:ext cx="449943" cy="1349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011886" y="1770744"/>
            <a:ext cx="333828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Tempo da una fotocellula all’altra</a:t>
            </a:r>
            <a:endParaRPr lang="it-IT" dirty="0"/>
          </a:p>
        </p:txBody>
      </p:sp>
      <p:sp>
        <p:nvSpPr>
          <p:cNvPr id="12" name="Freccia a destra 11"/>
          <p:cNvSpPr/>
          <p:nvPr/>
        </p:nvSpPr>
        <p:spPr>
          <a:xfrm rot="7373517">
            <a:off x="3460385" y="1358755"/>
            <a:ext cx="1098219" cy="420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368799" y="682170"/>
            <a:ext cx="261257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smtClean="0"/>
              <a:t>Tempo di oscuramento</a:t>
            </a:r>
            <a:endParaRPr lang="it-IT" sz="1600" dirty="0"/>
          </a:p>
        </p:txBody>
      </p:sp>
      <p:cxnSp>
        <p:nvCxnSpPr>
          <p:cNvPr id="26" name="Connettore 7 25"/>
          <p:cNvCxnSpPr/>
          <p:nvPr/>
        </p:nvCxnSpPr>
        <p:spPr>
          <a:xfrm rot="5400000">
            <a:off x="9811659" y="3207660"/>
            <a:ext cx="2046513" cy="566056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Forma 29"/>
          <p:cNvCxnSpPr>
            <a:endCxn id="13" idx="1"/>
          </p:cNvCxnSpPr>
          <p:nvPr/>
        </p:nvCxnSpPr>
        <p:spPr>
          <a:xfrm rot="5400000" flipH="1" flipV="1">
            <a:off x="2718980" y="948238"/>
            <a:ext cx="1746610" cy="1553028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478971" y="5355771"/>
            <a:ext cx="470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CRONOMETRO ELETTRONICO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26349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3257" y="778887"/>
            <a:ext cx="1941286" cy="1293028"/>
          </a:xfrm>
        </p:spPr>
        <p:txBody>
          <a:bodyPr/>
          <a:lstStyle/>
          <a:p>
            <a:r>
              <a:rPr lang="it-IT" dirty="0" smtClean="0"/>
              <a:t>INDICE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2" action="ppaction://hlinksldjump"/>
              </a:rPr>
              <a:t> Rotaia a cuscino d’aria.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3" action="ppaction://hlinksldjump"/>
              </a:rPr>
              <a:t>Strumenti di misura.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4" action="ppaction://hlinksldjump"/>
              </a:rPr>
              <a:t>Operazioni e misure condotte.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 smtClean="0">
                <a:hlinkClick r:id="rId5" action="ppaction://hlinksldjump"/>
              </a:rPr>
              <a:t> Tabella di elaborazione dei dati.</a:t>
            </a:r>
            <a:endParaRPr lang="it-IT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>
                <a:hlinkClick r:id="rId6" action="ppaction://hlinksldjump"/>
              </a:rPr>
              <a:t>Conclusioni.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6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cia di vapore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1106</TotalTime>
  <Words>818</Words>
  <Application>Microsoft Office PowerPoint</Application>
  <PresentationFormat>Widescreen</PresentationFormat>
  <Paragraphs>91</Paragraphs>
  <Slides>19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</vt:lpstr>
      <vt:lpstr>Scia di vapore</vt:lpstr>
      <vt:lpstr>Rotaia a cuscino d’aria</vt:lpstr>
      <vt:lpstr>INDICE</vt:lpstr>
      <vt:lpstr>ROTAIA A CUSCINO D’ARIA   </vt:lpstr>
      <vt:lpstr>DESCRIZIONE DELLA ROTAIA A CUSCINO D’ARIA</vt:lpstr>
      <vt:lpstr>Presentazione standard di PowerPoint</vt:lpstr>
      <vt:lpstr>INDICE</vt:lpstr>
      <vt:lpstr>STRUMENTI DI MISURA</vt:lpstr>
      <vt:lpstr>Presentazione standard di PowerPoint</vt:lpstr>
      <vt:lpstr>INDICE</vt:lpstr>
      <vt:lpstr>misure condotte</vt:lpstr>
      <vt:lpstr>operazioni</vt:lpstr>
      <vt:lpstr>INDICE</vt:lpstr>
      <vt:lpstr>TABELLA DI ELABORAZIONE DATI</vt:lpstr>
      <vt:lpstr>INDICE</vt:lpstr>
      <vt:lpstr>conclusioni</vt:lpstr>
      <vt:lpstr>Presentazione standard di PowerPoint</vt:lpstr>
      <vt:lpstr>Grafici accelerazione</vt:lpstr>
      <vt:lpstr>Calcolo accelerazione di gravità </vt:lpstr>
      <vt:lpstr>Grazie per l’attenzione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Rotaia a cuscino d’aria</dc:title>
  <cp:lastModifiedBy>Elena Moroni</cp:lastModifiedBy>
  <cp:revision>38</cp:revision>
  <dcterms:created xsi:type="dcterms:W3CDTF">2017-02-15T10:43:10Z</dcterms:created>
  <dcterms:modified xsi:type="dcterms:W3CDTF">2017-11-29T15:17:25Z</dcterms:modified>
</cp:coreProperties>
</file>