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7" r:id="rId11"/>
    <p:sldId id="280" r:id="rId12"/>
    <p:sldId id="265" r:id="rId13"/>
    <p:sldId id="266" r:id="rId14"/>
    <p:sldId id="268" r:id="rId15"/>
    <p:sldId id="269" r:id="rId16"/>
    <p:sldId id="270" r:id="rId17"/>
    <p:sldId id="272" r:id="rId18"/>
    <p:sldId id="279" r:id="rId19"/>
    <p:sldId id="273" r:id="rId20"/>
    <p:sldId id="274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600" y="850369"/>
            <a:ext cx="9448800" cy="1825096"/>
          </a:xfrm>
        </p:spPr>
        <p:txBody>
          <a:bodyPr/>
          <a:lstStyle/>
          <a:p>
            <a:pPr algn="ctr"/>
            <a:r>
              <a:rPr lang="it-IT" dirty="0" smtClean="0"/>
              <a:t>ASL 4C SCA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872346"/>
            <a:ext cx="9448800" cy="1570865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Bistacchi</a:t>
            </a:r>
            <a:r>
              <a:rPr lang="it-IT" dirty="0" smtClean="0"/>
              <a:t> S.</a:t>
            </a:r>
          </a:p>
          <a:p>
            <a:pPr algn="ctr"/>
            <a:r>
              <a:rPr lang="it-IT" dirty="0" err="1" smtClean="0"/>
              <a:t>Casconi</a:t>
            </a:r>
            <a:r>
              <a:rPr lang="it-IT" dirty="0" smtClean="0"/>
              <a:t> S.</a:t>
            </a:r>
          </a:p>
          <a:p>
            <a:pPr algn="ctr"/>
            <a:r>
              <a:rPr lang="it-IT" dirty="0" smtClean="0"/>
              <a:t>Ermini A.</a:t>
            </a:r>
          </a:p>
          <a:p>
            <a:pPr algn="ctr"/>
            <a:r>
              <a:rPr lang="it-IT" dirty="0" err="1" smtClean="0"/>
              <a:t>Francini</a:t>
            </a:r>
            <a:r>
              <a:rPr lang="it-IT" dirty="0" smtClean="0"/>
              <a:t> 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152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31790" y="1502582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Preso in considerazione la  </a:t>
            </a:r>
            <a:r>
              <a:rPr lang="it-IT" dirty="0"/>
              <a:t>lunghezza  più grande (L= 1,46 </a:t>
            </a:r>
            <a:r>
              <a:rPr lang="it-IT" dirty="0" smtClean="0"/>
              <a:t>m) il valori dei periodi per le tre masse calcolate sono:</a:t>
            </a:r>
            <a:endParaRPr lang="it-IT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661195"/>
              </p:ext>
            </p:extLst>
          </p:nvPr>
        </p:nvGraphicFramePr>
        <p:xfrm>
          <a:off x="3135871" y="2718487"/>
          <a:ext cx="5752757" cy="224892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752757"/>
              </a:tblGrid>
              <a:tr h="62245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u="none" strike="noStrike" dirty="0" smtClean="0">
                          <a:effectLst/>
                        </a:rPr>
                        <a:t>T1= 2,411 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1323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</a:rPr>
                        <a:t>T2= 2,426 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1323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</a:rPr>
                        <a:t>T3= 2,447 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243914" y="5526707"/>
            <a:ext cx="999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Le misure risultano </a:t>
            </a:r>
            <a:r>
              <a:rPr lang="it-IT" u="sng" dirty="0" smtClean="0"/>
              <a:t>quasi</a:t>
            </a:r>
            <a:r>
              <a:rPr lang="it-IT" dirty="0" smtClean="0"/>
              <a:t> uguali perché affette da </a:t>
            </a:r>
            <a:r>
              <a:rPr lang="it-IT" u="sng" dirty="0" smtClean="0"/>
              <a:t>errore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56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Calcolo dell’accelerazione gravitazionale per i 4 pendoli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35038"/>
              </p:ext>
            </p:extLst>
          </p:nvPr>
        </p:nvGraphicFramePr>
        <p:xfrm>
          <a:off x="685800" y="2889384"/>
          <a:ext cx="10820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/>
                <a:gridCol w="2705100"/>
                <a:gridCol w="2705100"/>
                <a:gridCol w="2705100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</a:rPr>
                        <a:t>L1=0,55 </a:t>
                      </a:r>
                      <a:r>
                        <a:rPr lang="it-IT" sz="1800" u="none" strike="noStrike" dirty="0">
                          <a:effectLst/>
                        </a:rPr>
                        <a:t>m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</a:rPr>
                        <a:t>L2=0,83 </a:t>
                      </a:r>
                      <a:r>
                        <a:rPr lang="it-IT" sz="1800" u="none" strike="noStrike" dirty="0">
                          <a:effectLst/>
                        </a:rPr>
                        <a:t>m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</a:rPr>
                        <a:t>L3=1,03 </a:t>
                      </a:r>
                      <a:r>
                        <a:rPr lang="it-IT" sz="1800" u="none" strike="noStrike" dirty="0">
                          <a:effectLst/>
                        </a:rPr>
                        <a:t>m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</a:rPr>
                        <a:t>L4=1,46 </a:t>
                      </a:r>
                      <a:r>
                        <a:rPr lang="it-IT" sz="1800" u="none" strike="noStrike" dirty="0">
                          <a:effectLst/>
                        </a:rPr>
                        <a:t>m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</a:rPr>
                        <a:t>T1=1,492 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</a:rPr>
                        <a:t>T2=1,855 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</a:rPr>
                        <a:t>T3=2,051333333 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smtClean="0">
                          <a:effectLst/>
                        </a:rPr>
                        <a:t>T4=2,428 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g1=9,75 m/s</a:t>
                      </a:r>
                      <a:r>
                        <a:rPr lang="it-IT" baseline="30000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g2=9,52 m/s</a:t>
                      </a:r>
                      <a:r>
                        <a:rPr lang="it-IT" baseline="30000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g3=9,70 m/s</a:t>
                      </a:r>
                      <a:r>
                        <a:rPr lang="it-IT" baseline="30000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g4=9,80 m/s</a:t>
                      </a:r>
                      <a:r>
                        <a:rPr lang="it-IT" baseline="30000" dirty="0" smtClean="0"/>
                        <a:t>2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2808882" y="5264135"/>
            <a:ext cx="6574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All’aumentare della lunghezza del filo, l’errore diminuisce.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41679" y="4309854"/>
            <a:ext cx="8950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media dei dati sperimentali è il valore più plausibile per la grandezza che abbiamo misurato e il suo errore casuale è più piccolo di ogni singola misura.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05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Rapporto di proporzionalità quadratica (l-t)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2380530"/>
            <a:ext cx="10820400" cy="7792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it-IT" dirty="0" smtClean="0"/>
              <a:t>Tra la lunghezza del filo (L) e il periodo (T) con il quale la massa effettua l’oscillazione esiste un rapporto di </a:t>
            </a:r>
            <a:r>
              <a:rPr lang="it-IT" u="sng" dirty="0" smtClean="0">
                <a:solidFill>
                  <a:srgbClr val="FF0000"/>
                </a:solidFill>
              </a:rPr>
              <a:t>proporzionalità quadratica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677298" y="3459892"/>
            <a:ext cx="7076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Si ha una proporzionalità quadratica tra due grandezze X e Y (L-T) quando la grandezza variabile Y è direttamente proporzionale al quadrato di una grandezza X.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Quando L viene moltiplicata per n volte, T diventa n^2 volte maggiore.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Il grafico risulterà la metà di una parabola.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03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52236" y="727825"/>
            <a:ext cx="8610600" cy="1293028"/>
          </a:xfrm>
        </p:spPr>
        <p:txBody>
          <a:bodyPr/>
          <a:lstStyle/>
          <a:p>
            <a:pPr algn="ctr"/>
            <a:r>
              <a:rPr lang="it-IT" dirty="0" smtClean="0"/>
              <a:t>Grafico L-T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2194560"/>
            <a:ext cx="4331043" cy="38272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Massa di riferimento:</a:t>
            </a:r>
          </a:p>
          <a:p>
            <a:r>
              <a:rPr lang="it-IT" dirty="0" smtClean="0"/>
              <a:t>M=0,150 Kg.</a:t>
            </a:r>
          </a:p>
          <a:p>
            <a:pPr marL="0" indent="0" fontAlgn="b">
              <a:buNone/>
            </a:pPr>
            <a:r>
              <a:rPr lang="it-IT" dirty="0" smtClean="0">
                <a:solidFill>
                  <a:srgbClr val="FF0000"/>
                </a:solidFill>
              </a:rPr>
              <a:t>Lunghezze prese in considerazione:</a:t>
            </a:r>
          </a:p>
          <a:p>
            <a:pPr fontAlgn="b"/>
            <a:r>
              <a:rPr lang="it-IT" dirty="0" smtClean="0"/>
              <a:t>L1=0,55 m; </a:t>
            </a:r>
          </a:p>
          <a:p>
            <a:pPr fontAlgn="b"/>
            <a:r>
              <a:rPr lang="it-IT" dirty="0" smtClean="0"/>
              <a:t>L2= 0,83 m; </a:t>
            </a:r>
          </a:p>
          <a:p>
            <a:pPr fontAlgn="b"/>
            <a:r>
              <a:rPr lang="it-IT" dirty="0" smtClean="0"/>
              <a:t>L3=1,03 m; </a:t>
            </a:r>
          </a:p>
          <a:p>
            <a:pPr fontAlgn="b"/>
            <a:r>
              <a:rPr lang="it-IT" dirty="0" smtClean="0"/>
              <a:t>L4=1,46 m.</a:t>
            </a:r>
          </a:p>
          <a:p>
            <a:pPr marL="0" indent="0" fontAlgn="b">
              <a:buNone/>
            </a:pPr>
            <a:r>
              <a:rPr lang="it-IT" dirty="0" smtClean="0">
                <a:solidFill>
                  <a:srgbClr val="FF0000"/>
                </a:solidFill>
              </a:rPr>
              <a:t>Periodi :</a:t>
            </a:r>
          </a:p>
          <a:p>
            <a:pPr fontAlgn="b"/>
            <a:r>
              <a:rPr lang="it-IT" dirty="0" smtClean="0"/>
              <a:t>T1= 1,496 s; </a:t>
            </a:r>
          </a:p>
          <a:p>
            <a:pPr fontAlgn="b"/>
            <a:r>
              <a:rPr lang="it-IT" dirty="0" smtClean="0"/>
              <a:t>T2= 1,837 s; </a:t>
            </a:r>
          </a:p>
          <a:p>
            <a:pPr fontAlgn="b"/>
            <a:r>
              <a:rPr lang="it-IT" dirty="0" smtClean="0"/>
              <a:t>T3= 2,037 s; </a:t>
            </a:r>
          </a:p>
          <a:p>
            <a:pPr fontAlgn="b"/>
            <a:r>
              <a:rPr lang="it-IT" dirty="0" smtClean="0"/>
              <a:t>T4= 2,447 s.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457" y="2194560"/>
            <a:ext cx="7173532" cy="4141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5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77978" y="922231"/>
            <a:ext cx="8610600" cy="1293028"/>
          </a:xfrm>
        </p:spPr>
        <p:txBody>
          <a:bodyPr/>
          <a:lstStyle/>
          <a:p>
            <a:pPr algn="ctr"/>
            <a:r>
              <a:rPr lang="it-IT" dirty="0" smtClean="0"/>
              <a:t>RAPPORTO DI </a:t>
            </a:r>
            <a:r>
              <a:rPr lang="it-IT" dirty="0" err="1" smtClean="0"/>
              <a:t>PROPORZIONALITà</a:t>
            </a:r>
            <a:r>
              <a:rPr lang="it-IT" dirty="0" smtClean="0"/>
              <a:t> LINEARE (l-t</a:t>
            </a:r>
            <a:r>
              <a:rPr lang="it-IT" baseline="30000" dirty="0" smtClean="0"/>
              <a:t>2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68178" y="2962791"/>
            <a:ext cx="10820400" cy="88639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it-IT" dirty="0"/>
              <a:t>Tra la lunghezza del filo (L) e il periodo </a:t>
            </a:r>
            <a:r>
              <a:rPr lang="it-IT" dirty="0" smtClean="0"/>
              <a:t>elevato alla seconda (T</a:t>
            </a:r>
            <a:r>
              <a:rPr lang="it-IT" baseline="30000" dirty="0" smtClean="0"/>
              <a:t>2</a:t>
            </a:r>
            <a:r>
              <a:rPr lang="it-IT" dirty="0" smtClean="0"/>
              <a:t>),con </a:t>
            </a:r>
            <a:r>
              <a:rPr lang="it-IT" dirty="0"/>
              <a:t>il quale la massa effettua </a:t>
            </a:r>
            <a:r>
              <a:rPr lang="it-IT" dirty="0" smtClean="0"/>
              <a:t>l’oscillazione, </a:t>
            </a:r>
            <a:r>
              <a:rPr lang="it-IT" dirty="0"/>
              <a:t>esiste un rapporto di </a:t>
            </a:r>
            <a:r>
              <a:rPr lang="it-IT" u="sng" dirty="0" smtClean="0">
                <a:solidFill>
                  <a:srgbClr val="7030A0"/>
                </a:solidFill>
              </a:rPr>
              <a:t>proporzionalità lineare</a:t>
            </a:r>
            <a:r>
              <a:rPr lang="it-IT" dirty="0" smtClean="0"/>
              <a:t>.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69708" y="4596714"/>
            <a:ext cx="3303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grafico risulterà una retta.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27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47683" y="546476"/>
            <a:ext cx="8610600" cy="1293028"/>
          </a:xfrm>
        </p:spPr>
        <p:txBody>
          <a:bodyPr/>
          <a:lstStyle/>
          <a:p>
            <a:pPr algn="ctr"/>
            <a:r>
              <a:rPr lang="it-IT" dirty="0" smtClean="0"/>
              <a:t>Grafico L-T</a:t>
            </a:r>
            <a:r>
              <a:rPr lang="it-IT" baseline="30000" dirty="0" smtClean="0"/>
              <a:t>2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799" y="1746422"/>
            <a:ext cx="4825315" cy="40447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700" dirty="0">
                <a:solidFill>
                  <a:srgbClr val="FF0000"/>
                </a:solidFill>
              </a:rPr>
              <a:t>Massa di </a:t>
            </a:r>
            <a:r>
              <a:rPr lang="it-IT" sz="1700" dirty="0" smtClean="0">
                <a:solidFill>
                  <a:srgbClr val="FF0000"/>
                </a:solidFill>
              </a:rPr>
              <a:t>riferimento:</a:t>
            </a:r>
          </a:p>
          <a:p>
            <a:r>
              <a:rPr lang="it-IT" sz="1700" dirty="0" smtClean="0"/>
              <a:t> M=0,150 Kg.</a:t>
            </a:r>
            <a:endParaRPr lang="it-IT" sz="1700" dirty="0"/>
          </a:p>
          <a:p>
            <a:pPr marL="0" indent="0">
              <a:buNone/>
            </a:pPr>
            <a:r>
              <a:rPr lang="it-IT" sz="1700" dirty="0">
                <a:solidFill>
                  <a:srgbClr val="FF0000"/>
                </a:solidFill>
              </a:rPr>
              <a:t>Lunghezze </a:t>
            </a:r>
            <a:r>
              <a:rPr lang="it-IT" sz="17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it-IT" sz="1700" dirty="0" smtClean="0"/>
              <a:t>L1=0,55 m</a:t>
            </a:r>
            <a:r>
              <a:rPr lang="it-IT" sz="1700" dirty="0"/>
              <a:t>; </a:t>
            </a:r>
            <a:endParaRPr lang="it-IT" sz="1700" dirty="0" smtClean="0"/>
          </a:p>
          <a:p>
            <a:r>
              <a:rPr lang="it-IT" sz="1700" dirty="0" smtClean="0"/>
              <a:t>L2</a:t>
            </a:r>
            <a:r>
              <a:rPr lang="it-IT" sz="1700" dirty="0"/>
              <a:t>= </a:t>
            </a:r>
            <a:r>
              <a:rPr lang="it-IT" sz="1700" dirty="0" smtClean="0"/>
              <a:t>0,83 m</a:t>
            </a:r>
            <a:r>
              <a:rPr lang="it-IT" sz="1700" dirty="0"/>
              <a:t>; </a:t>
            </a:r>
            <a:endParaRPr lang="it-IT" sz="1700" dirty="0" smtClean="0"/>
          </a:p>
          <a:p>
            <a:r>
              <a:rPr lang="it-IT" sz="1700" dirty="0" smtClean="0"/>
              <a:t>L3=1,03 m;</a:t>
            </a:r>
          </a:p>
          <a:p>
            <a:r>
              <a:rPr lang="it-IT" sz="1700" dirty="0" smtClean="0"/>
              <a:t>L4=1,46m</a:t>
            </a:r>
            <a:r>
              <a:rPr lang="it-IT" sz="1700" dirty="0"/>
              <a:t>.</a:t>
            </a:r>
          </a:p>
          <a:p>
            <a:pPr marL="0" indent="0">
              <a:buNone/>
            </a:pPr>
            <a:r>
              <a:rPr lang="it-IT" sz="1700" dirty="0" smtClean="0">
                <a:solidFill>
                  <a:srgbClr val="FF0000"/>
                </a:solidFill>
              </a:rPr>
              <a:t>Periodi:</a:t>
            </a:r>
          </a:p>
          <a:p>
            <a:r>
              <a:rPr lang="it-IT" sz="1700" dirty="0" smtClean="0"/>
              <a:t> T^21</a:t>
            </a:r>
            <a:r>
              <a:rPr lang="it-IT" sz="1700" dirty="0"/>
              <a:t>= </a:t>
            </a:r>
            <a:r>
              <a:rPr lang="it-IT" sz="1700" dirty="0" smtClean="0"/>
              <a:t>2,24 s;</a:t>
            </a:r>
          </a:p>
          <a:p>
            <a:r>
              <a:rPr lang="it-IT" sz="1700" dirty="0" smtClean="0"/>
              <a:t> T^22= 3,37 </a:t>
            </a:r>
            <a:r>
              <a:rPr lang="it-IT" sz="1700" dirty="0"/>
              <a:t>s; </a:t>
            </a:r>
            <a:endParaRPr lang="it-IT" sz="1700" dirty="0" smtClean="0"/>
          </a:p>
          <a:p>
            <a:r>
              <a:rPr lang="it-IT" sz="1700" dirty="0" smtClean="0"/>
              <a:t>T^23</a:t>
            </a:r>
            <a:r>
              <a:rPr lang="it-IT" sz="1700" dirty="0"/>
              <a:t>= </a:t>
            </a:r>
            <a:r>
              <a:rPr lang="it-IT" sz="1700" dirty="0" smtClean="0"/>
              <a:t>4,15 s</a:t>
            </a:r>
            <a:r>
              <a:rPr lang="it-IT" sz="1700" dirty="0"/>
              <a:t>; </a:t>
            </a:r>
            <a:endParaRPr lang="it-IT" sz="1700" dirty="0" smtClean="0"/>
          </a:p>
          <a:p>
            <a:r>
              <a:rPr lang="it-IT" sz="1700" dirty="0" smtClean="0"/>
              <a:t>T^24= 5,99 </a:t>
            </a:r>
            <a:r>
              <a:rPr lang="it-IT" sz="1700" dirty="0"/>
              <a:t>s.</a:t>
            </a:r>
          </a:p>
          <a:p>
            <a:pPr marL="0" indent="0">
              <a:buNone/>
            </a:pPr>
            <a:endParaRPr lang="it-IT" sz="1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522" y="1746422"/>
            <a:ext cx="7714444" cy="447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6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Determinazione dell’accelerazione di gravità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451" y="2096401"/>
            <a:ext cx="3288146" cy="4024313"/>
          </a:xfrm>
          <a:prstGeom prst="rect">
            <a:avLst/>
          </a:prstGeom>
        </p:spPr>
      </p:pic>
      <p:sp>
        <p:nvSpPr>
          <p:cNvPr id="8" name="Freccia a destra 7"/>
          <p:cNvSpPr/>
          <p:nvPr/>
        </p:nvSpPr>
        <p:spPr>
          <a:xfrm rot="11880188">
            <a:off x="3620755" y="5402315"/>
            <a:ext cx="1312686" cy="532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405" y="2226275"/>
            <a:ext cx="4007452" cy="4007452"/>
          </a:xfrm>
          <a:prstGeom prst="rect">
            <a:avLst/>
          </a:prstGeom>
        </p:spPr>
      </p:pic>
      <p:sp>
        <p:nvSpPr>
          <p:cNvPr id="11" name="Freccia a destra 10"/>
          <p:cNvSpPr/>
          <p:nvPr/>
        </p:nvSpPr>
        <p:spPr>
          <a:xfrm rot="1797764">
            <a:off x="5919297" y="5117421"/>
            <a:ext cx="1298272" cy="487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9430542">
            <a:off x="9621795" y="5019111"/>
            <a:ext cx="1968843" cy="683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9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Dati sperimentali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906073"/>
            <a:ext cx="10820400" cy="4546241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M= 0,200 Kg</a:t>
            </a:r>
          </a:p>
          <a:p>
            <a:r>
              <a:rPr lang="it-IT" dirty="0" smtClean="0"/>
              <a:t>L= 2,51 m</a:t>
            </a:r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dirty="0" smtClean="0"/>
              <a:t>I periodi calcolati sono:</a:t>
            </a:r>
          </a:p>
          <a:p>
            <a:pPr marL="0" indent="0">
              <a:buNone/>
            </a:pPr>
            <a:endParaRPr lang="it-IT" dirty="0" smtClean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883729"/>
              </p:ext>
            </p:extLst>
          </p:nvPr>
        </p:nvGraphicFramePr>
        <p:xfrm>
          <a:off x="1149081" y="4432406"/>
          <a:ext cx="9893837" cy="10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899"/>
                <a:gridCol w="940157"/>
                <a:gridCol w="953037"/>
                <a:gridCol w="965915"/>
                <a:gridCol w="978795"/>
                <a:gridCol w="1056067"/>
                <a:gridCol w="1017431"/>
                <a:gridCol w="978795"/>
                <a:gridCol w="1030310"/>
                <a:gridCol w="1017431"/>
              </a:tblGrid>
              <a:tr h="501240">
                <a:tc>
                  <a:txBody>
                    <a:bodyPr/>
                    <a:lstStyle/>
                    <a:p>
                      <a:r>
                        <a:rPr lang="it-IT" dirty="0" smtClean="0"/>
                        <a:t>T1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T10</a:t>
                      </a:r>
                      <a:endParaRPr lang="it-IT" dirty="0"/>
                    </a:p>
                  </a:txBody>
                  <a:tcPr/>
                </a:tc>
              </a:tr>
              <a:tr h="501240">
                <a:tc>
                  <a:txBody>
                    <a:bodyPr/>
                    <a:lstStyle/>
                    <a:p>
                      <a:r>
                        <a:rPr lang="it-IT" dirty="0" smtClean="0"/>
                        <a:t>3,182 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3,175</a:t>
                      </a:r>
                      <a:r>
                        <a:rPr lang="it-IT" baseline="0" dirty="0" smtClean="0"/>
                        <a:t> 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3,160 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3,150</a:t>
                      </a:r>
                      <a:r>
                        <a:rPr lang="it-IT" baseline="0" dirty="0" smtClean="0"/>
                        <a:t> 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3,187 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3,194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3,163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3,182 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3,163 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3,178 s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155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2895600" y="901532"/>
            <a:ext cx="8610600" cy="1293028"/>
          </a:xfrm>
        </p:spPr>
        <p:txBody>
          <a:bodyPr/>
          <a:lstStyle/>
          <a:p>
            <a:pPr algn="ctr"/>
            <a:r>
              <a:rPr lang="it-IT" dirty="0" smtClean="0"/>
              <a:t>Stima dell’accelerazione gravitazionale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egnaposto contenuto 7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endParaRPr lang="it-IT" dirty="0" smtClean="0"/>
              </a:p>
              <a:p>
                <a:pPr marL="0" indent="0" algn="ctr">
                  <a:buNone/>
                </a:pPr>
                <a:r>
                  <a:rPr lang="it-IT" dirty="0" smtClean="0"/>
                  <a:t>Media dei periodi=3,1734 s</a:t>
                </a:r>
              </a:p>
              <a:p>
                <a:pPr marL="0" indent="0" algn="ctr">
                  <a:buNone/>
                </a:pPr>
                <a:endParaRPr lang="it-IT" dirty="0"/>
              </a:p>
              <a:p>
                <a:pPr marL="0" indent="0" algn="ctr">
                  <a:buNone/>
                </a:pPr>
                <a:endParaRPr lang="it-IT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44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it-IT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it-IT" sz="4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sSup>
                            <m:sSupPr>
                              <m:ctrlPr>
                                <a:rPr lang="it-IT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it-IT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sz="4400" dirty="0"/>
              </a:p>
              <a:p>
                <a:pPr marL="0" indent="0" algn="ctr">
                  <a:buNone/>
                </a:pPr>
                <a:endParaRPr lang="it-IT" dirty="0" smtClean="0"/>
              </a:p>
              <a:p>
                <a:pPr marL="0" indent="0" algn="ctr">
                  <a:buNone/>
                </a:pPr>
                <a:endParaRPr lang="it-IT" dirty="0"/>
              </a:p>
              <a:p>
                <a:pPr marL="0" indent="0" algn="ctr">
                  <a:buNone/>
                </a:pPr>
                <a:r>
                  <a:rPr lang="it-IT" dirty="0" smtClean="0"/>
                  <a:t>Stima di g=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9,83974454 </a:t>
                </a:r>
                <a:r>
                  <a:rPr lang="it-IT" dirty="0" smtClean="0"/>
                  <a:t>m/s</a:t>
                </a:r>
                <a:r>
                  <a:rPr lang="it-IT" baseline="30000" dirty="0" smtClean="0"/>
                  <a:t>2</a:t>
                </a:r>
                <a:endParaRPr lang="it-IT" dirty="0"/>
              </a:p>
            </p:txBody>
          </p:sp>
        </mc:Choice>
        <mc:Fallback xmlns="">
          <p:sp>
            <p:nvSpPr>
              <p:cNvPr id="8" name="Segnaposto contenuto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7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GRAFICO di DISPERSIONE l-T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8952" y="1902855"/>
            <a:ext cx="8036417" cy="4797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9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119" y="560173"/>
            <a:ext cx="10692714" cy="6024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30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0298" y="535772"/>
            <a:ext cx="8610600" cy="1293028"/>
          </a:xfrm>
        </p:spPr>
        <p:txBody>
          <a:bodyPr/>
          <a:lstStyle/>
          <a:p>
            <a:pPr algn="ctr"/>
            <a:r>
              <a:rPr lang="it-IT" dirty="0" smtClean="0"/>
              <a:t>GRAFICO di DISPERSIONE L-T</a:t>
            </a:r>
            <a:r>
              <a:rPr lang="it-IT" baseline="30000" dirty="0" smtClean="0"/>
              <a:t>2</a:t>
            </a:r>
            <a:endParaRPr lang="it-IT" baseline="30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830" y="1828800"/>
            <a:ext cx="8036418" cy="490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236372"/>
            <a:ext cx="11201400" cy="467322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it-IT" sz="6000" dirty="0" smtClean="0"/>
              <a:t>GRAZIE PER L’ATTENZIONE!!!</a:t>
            </a:r>
            <a:endParaRPr lang="it-IT" sz="6000" dirty="0"/>
          </a:p>
        </p:txBody>
      </p:sp>
    </p:spTree>
    <p:extLst>
      <p:ext uri="{BB962C8B-B14F-4D97-AF65-F5344CB8AC3E}">
        <p14:creationId xmlns:p14="http://schemas.microsoft.com/office/powerpoint/2010/main" val="7044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49392" y="648463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it-IT" sz="3200" dirty="0" smtClean="0"/>
              <a:t>Pendolo a filo e la determinazione dell’accelerazione gravitazionale</a:t>
            </a:r>
            <a:endParaRPr lang="it-IT" sz="3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48" y="2057401"/>
            <a:ext cx="6802191" cy="4664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5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1384" y="770179"/>
            <a:ext cx="8610600" cy="1293028"/>
          </a:xfrm>
        </p:spPr>
        <p:txBody>
          <a:bodyPr/>
          <a:lstStyle/>
          <a:p>
            <a:r>
              <a:rPr lang="it-IT" dirty="0" smtClean="0"/>
              <a:t>Strumenti e Attrezzature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Strumenti:</a:t>
            </a:r>
          </a:p>
          <a:p>
            <a:r>
              <a:rPr lang="it-IT" dirty="0" smtClean="0"/>
              <a:t>Cronometro;</a:t>
            </a:r>
          </a:p>
          <a:p>
            <a:r>
              <a:rPr lang="it-IT" dirty="0" smtClean="0"/>
              <a:t>Squadra.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Attrezzature:</a:t>
            </a:r>
          </a:p>
          <a:p>
            <a:r>
              <a:rPr lang="it-IT" dirty="0" smtClean="0"/>
              <a:t>Filo;</a:t>
            </a:r>
          </a:p>
          <a:p>
            <a:r>
              <a:rPr lang="it-IT" dirty="0" smtClean="0"/>
              <a:t>Massa;</a:t>
            </a:r>
          </a:p>
          <a:p>
            <a:r>
              <a:rPr lang="it-IT" dirty="0" smtClean="0"/>
              <a:t>Supporto.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69" y="2057401"/>
            <a:ext cx="2721131" cy="3364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98" y="4035141"/>
            <a:ext cx="2456645" cy="2978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092" y="4314349"/>
            <a:ext cx="2211946" cy="2578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9" name="Connettore 2 18"/>
          <p:cNvCxnSpPr/>
          <p:nvPr/>
        </p:nvCxnSpPr>
        <p:spPr>
          <a:xfrm>
            <a:off x="2895600" y="2871989"/>
            <a:ext cx="5675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7506305" y="3344446"/>
            <a:ext cx="1060459" cy="8621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7366715" y="2871989"/>
            <a:ext cx="14183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6967470" y="3863662"/>
            <a:ext cx="233430" cy="3429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magin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327286"/>
            <a:ext cx="1864754" cy="2486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2" name="Connettore 2 31"/>
          <p:cNvCxnSpPr/>
          <p:nvPr/>
        </p:nvCxnSpPr>
        <p:spPr>
          <a:xfrm>
            <a:off x="1735026" y="3467954"/>
            <a:ext cx="179096" cy="567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magin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26" y="2194559"/>
            <a:ext cx="2012062" cy="2012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10039282" y="4327286"/>
            <a:ext cx="1466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Massa1:0,075 Kg</a:t>
            </a:r>
          </a:p>
          <a:p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Massa2:0,100 Kg</a:t>
            </a:r>
          </a:p>
          <a:p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Massa3:0,150 Kg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17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7109" y="687100"/>
            <a:ext cx="8610600" cy="1293028"/>
          </a:xfrm>
        </p:spPr>
        <p:txBody>
          <a:bodyPr/>
          <a:lstStyle/>
          <a:p>
            <a:pPr algn="ctr"/>
            <a:r>
              <a:rPr lang="it-IT" dirty="0" smtClean="0"/>
              <a:t>Sensibilità strumenti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La sensibilità del cronometro integrata a quella umana è:</a:t>
            </a:r>
          </a:p>
          <a:p>
            <a:pPr marL="0" indent="0" algn="ctr">
              <a:buNone/>
            </a:pPr>
            <a:r>
              <a:rPr lang="it-IT" dirty="0" smtClean="0"/>
              <a:t>[(1*10</a:t>
            </a:r>
            <a:r>
              <a:rPr lang="it-IT" baseline="30000" dirty="0" smtClean="0"/>
              <a:t>-2</a:t>
            </a:r>
            <a:r>
              <a:rPr lang="it-IT" dirty="0" smtClean="0"/>
              <a:t>)</a:t>
            </a:r>
            <a:r>
              <a:rPr lang="it-IT" u="sng" dirty="0" smtClean="0"/>
              <a:t>+</a:t>
            </a:r>
            <a:r>
              <a:rPr lang="it-IT" dirty="0" smtClean="0"/>
              <a:t>0,1]s</a:t>
            </a:r>
          </a:p>
          <a:p>
            <a:r>
              <a:rPr lang="it-IT" dirty="0" smtClean="0"/>
              <a:t>La portata è: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smtClean="0"/>
              <a:t>La sensibilità della riga è: 10</a:t>
            </a:r>
            <a:r>
              <a:rPr lang="it-IT" baseline="30000" dirty="0" smtClean="0"/>
              <a:t>-3</a:t>
            </a:r>
            <a:r>
              <a:rPr lang="it-IT" dirty="0" smtClean="0"/>
              <a:t> m</a:t>
            </a:r>
          </a:p>
          <a:p>
            <a:r>
              <a:rPr lang="it-IT" dirty="0" smtClean="0"/>
              <a:t>La portata è: </a:t>
            </a:r>
          </a:p>
          <a:p>
            <a:pPr marL="0" indent="0" algn="ctr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AQTS5873">
            <a:hlinkHover r:id="" action="ppaction://ole?verb=0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2404" y="1980128"/>
            <a:ext cx="2746680" cy="4694696"/>
          </a:xfrm>
        </p:spPr>
      </p:pic>
    </p:spTree>
    <p:extLst>
      <p:ext uri="{BB962C8B-B14F-4D97-AF65-F5344CB8AC3E}">
        <p14:creationId xmlns:p14="http://schemas.microsoft.com/office/powerpoint/2010/main" val="15363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0723" y="701022"/>
            <a:ext cx="8610600" cy="1293028"/>
          </a:xfrm>
        </p:spPr>
        <p:txBody>
          <a:bodyPr/>
          <a:lstStyle/>
          <a:p>
            <a:r>
              <a:rPr lang="it-IT" dirty="0" smtClean="0"/>
              <a:t>Dati sperimentali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6807540"/>
              </p:ext>
            </p:extLst>
          </p:nvPr>
        </p:nvGraphicFramePr>
        <p:xfrm>
          <a:off x="592428" y="2018764"/>
          <a:ext cx="11307650" cy="3887273"/>
        </p:xfrm>
        <a:graphic>
          <a:graphicData uri="http://schemas.openxmlformats.org/drawingml/2006/table">
            <a:tbl>
              <a:tblPr/>
              <a:tblGrid>
                <a:gridCol w="2939340"/>
                <a:gridCol w="1493823"/>
                <a:gridCol w="1870905"/>
                <a:gridCol w="1841898"/>
                <a:gridCol w="1841898"/>
                <a:gridCol w="1319786"/>
              </a:tblGrid>
              <a:tr h="484031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PERIODO DI 10 </a:t>
                      </a:r>
                      <a:r>
                        <a:rPr lang="it-IT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OSCILLAZIONI</a:t>
                      </a:r>
                      <a:endParaRPr lang="it-IT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031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LUNGHEZZA CORDA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031"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PROVA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PROVA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PROVA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PROVA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40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MASSA CORPO APPESO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0,55 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0,83 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 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 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0,075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0,100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05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0,150Kg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03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PERIODO MEDIO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20,51333333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1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2882" y="763328"/>
            <a:ext cx="8610600" cy="1293028"/>
          </a:xfrm>
        </p:spPr>
        <p:txBody>
          <a:bodyPr/>
          <a:lstStyle/>
          <a:p>
            <a:pPr algn="ctr"/>
            <a:r>
              <a:rPr lang="it-IT" dirty="0" smtClean="0"/>
              <a:t>Dati sperimentali</a:t>
            </a:r>
            <a:endParaRPr lang="it-IT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69404"/>
              </p:ext>
            </p:extLst>
          </p:nvPr>
        </p:nvGraphicFramePr>
        <p:xfrm>
          <a:off x="360610" y="2031643"/>
          <a:ext cx="11140224" cy="3919081"/>
        </p:xfrm>
        <a:graphic>
          <a:graphicData uri="http://schemas.openxmlformats.org/drawingml/2006/table">
            <a:tbl>
              <a:tblPr/>
              <a:tblGrid>
                <a:gridCol w="2301453"/>
                <a:gridCol w="1740969"/>
                <a:gridCol w="2023693"/>
                <a:gridCol w="2440335"/>
                <a:gridCol w="1681449"/>
                <a:gridCol w="952325"/>
              </a:tblGrid>
              <a:tr h="476482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PERIODO DI OGNI OSCILLAZIONE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746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LUNGHEZZA CORDA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0760"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PROVA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PROVA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PROVA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PROVA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648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MASSA CORPO APPESO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0,55 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0,83 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1,03 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 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48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0,075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48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0,100 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48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0,150Kg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1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PERIODO MEDIO PER LUNGHEZZA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2,051333333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58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388772" y="993819"/>
            <a:ext cx="8610600" cy="1295400"/>
          </a:xfrm>
        </p:spPr>
        <p:txBody>
          <a:bodyPr/>
          <a:lstStyle/>
          <a:p>
            <a:pPr algn="ctr"/>
            <a:r>
              <a:rPr lang="it-IT" dirty="0" smtClean="0"/>
              <a:t>Il periodo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685800" y="2521039"/>
            <a:ext cx="5311775" cy="3086019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Dipende da:</a:t>
            </a:r>
          </a:p>
          <a:p>
            <a:r>
              <a:rPr lang="it-IT" dirty="0" smtClean="0"/>
              <a:t>Lunghezza del filo (L);</a:t>
            </a:r>
          </a:p>
          <a:p>
            <a:r>
              <a:rPr lang="it-IT" dirty="0" smtClean="0"/>
              <a:t>Accelerazione gravitazionale (g).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</a:rPr>
              <a:t>NON</a:t>
            </a:r>
            <a:r>
              <a:rPr lang="it-IT" dirty="0" smtClean="0"/>
              <a:t> dipende </a:t>
            </a:r>
            <a:r>
              <a:rPr lang="it-IT" dirty="0"/>
              <a:t>da:</a:t>
            </a:r>
          </a:p>
          <a:p>
            <a:r>
              <a:rPr lang="it-IT" dirty="0"/>
              <a:t>Massa (m);</a:t>
            </a:r>
          </a:p>
          <a:p>
            <a:r>
              <a:rPr lang="it-IT" dirty="0"/>
              <a:t>Ampiezza dell’oscillazione (A).</a:t>
            </a:r>
          </a:p>
          <a:p>
            <a:endParaRPr lang="it-IT" dirty="0"/>
          </a:p>
        </p:txBody>
      </p:sp>
      <p:pic>
        <p:nvPicPr>
          <p:cNvPr id="3074" name="Picture 2" descr="https://4.bp.blogspot.com/-QYMNN6thK6I/V8g2fBHGawI/AAAAAAAABWo/FuEVurf5UxMsJiZ8WujdXAki3WCX__e5QCLcB/s1600/g38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85" y="2521039"/>
            <a:ext cx="4737457" cy="374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556197" y="790131"/>
            <a:ext cx="8610600" cy="1293028"/>
          </a:xfrm>
        </p:spPr>
        <p:txBody>
          <a:bodyPr/>
          <a:lstStyle/>
          <a:p>
            <a:pPr algn="ctr"/>
            <a:r>
              <a:rPr lang="it-IT" dirty="0" smtClean="0"/>
              <a:t>Il periodo</a:t>
            </a:r>
            <a:endParaRPr lang="it-IT" dirty="0"/>
          </a:p>
        </p:txBody>
      </p:sp>
      <p:cxnSp>
        <p:nvCxnSpPr>
          <p:cNvPr id="3" name="Connettore 2 2"/>
          <p:cNvCxnSpPr/>
          <p:nvPr/>
        </p:nvCxnSpPr>
        <p:spPr>
          <a:xfrm>
            <a:off x="2446638" y="2784389"/>
            <a:ext cx="1571570" cy="808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528119" y="2415057"/>
            <a:ext cx="183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/>
              <a:t>Periodo </a:t>
            </a:r>
            <a:endParaRPr lang="it-IT" u="sng" dirty="0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7856113" y="2083159"/>
            <a:ext cx="1675066" cy="1105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9531178" y="1544935"/>
            <a:ext cx="2058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/>
              <a:t>Lunghezza del filo</a:t>
            </a:r>
            <a:endParaRPr lang="it-IT" u="sng" dirty="0"/>
          </a:p>
        </p:txBody>
      </p:sp>
      <p:cxnSp>
        <p:nvCxnSpPr>
          <p:cNvPr id="13" name="Connettore 2 12"/>
          <p:cNvCxnSpPr/>
          <p:nvPr/>
        </p:nvCxnSpPr>
        <p:spPr>
          <a:xfrm flipH="1" flipV="1">
            <a:off x="7856113" y="4481825"/>
            <a:ext cx="1675065" cy="724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9531178" y="4852086"/>
            <a:ext cx="216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/>
              <a:t>Forza di gravita </a:t>
            </a:r>
            <a:r>
              <a:rPr lang="it-IT" dirty="0" smtClean="0"/>
              <a:t>(g=9,81 m/s^2)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/>
              <p:cNvSpPr>
                <a:spLocks noGrp="1"/>
              </p:cNvSpPr>
              <p:nvPr>
                <p:ph idx="1"/>
              </p:nvPr>
            </p:nvSpPr>
            <p:spPr>
              <a:xfrm>
                <a:off x="3617745" y="2481643"/>
                <a:ext cx="4577570" cy="2547557"/>
              </a:xfrm>
            </p:spPr>
            <p:txBody>
              <a:bodyPr wrap="square" anchor="ctr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60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6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it-IT" sz="6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it-IT" sz="6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6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6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num>
                            <m:den>
                              <m:r>
                                <a:rPr lang="it-IT" sz="6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sz="6000" dirty="0"/>
              </a:p>
            </p:txBody>
          </p:sp>
        </mc:Choice>
        <mc:Fallback xmlns="">
          <p:sp>
            <p:nvSpPr>
              <p:cNvPr id="2" name="Segnaposto contenut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17745" y="2481643"/>
                <a:ext cx="4577570" cy="2547557"/>
              </a:xfrm>
              <a:blipFill rotWithShape="0">
                <a:blip r:embed="rId2"/>
                <a:stretch>
                  <a:fillRect b="-4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040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a di vapo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414</TotalTime>
  <Words>676</Words>
  <Application>Microsoft Office PowerPoint</Application>
  <PresentationFormat>Widescreen</PresentationFormat>
  <Paragraphs>206</Paragraphs>
  <Slides>21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Century Gothic</vt:lpstr>
      <vt:lpstr>Scia di vapore</vt:lpstr>
      <vt:lpstr>ASL 4C SCA</vt:lpstr>
      <vt:lpstr>Presentazione standard di PowerPoint</vt:lpstr>
      <vt:lpstr>Pendolo a filo e la determinazione dell’accelerazione gravitazionale</vt:lpstr>
      <vt:lpstr>Strumenti e Attrezzature</vt:lpstr>
      <vt:lpstr>Sensibilità strumenti</vt:lpstr>
      <vt:lpstr>Dati sperimentali</vt:lpstr>
      <vt:lpstr>Dati sperimentali</vt:lpstr>
      <vt:lpstr>Il periodo</vt:lpstr>
      <vt:lpstr>Il periodo</vt:lpstr>
      <vt:lpstr>Presentazione standard di PowerPoint</vt:lpstr>
      <vt:lpstr>Calcolo dell’accelerazione gravitazionale per i 4 pendoli</vt:lpstr>
      <vt:lpstr>Rapporto di proporzionalità quadratica (l-t)</vt:lpstr>
      <vt:lpstr>Grafico L-T </vt:lpstr>
      <vt:lpstr>RAPPORTO DI PROPORZIONALITà LINEARE (l-t2)</vt:lpstr>
      <vt:lpstr>Grafico L-T2</vt:lpstr>
      <vt:lpstr>Determinazione dell’accelerazione di gravità</vt:lpstr>
      <vt:lpstr>Dati sperimentali</vt:lpstr>
      <vt:lpstr>Stima dell’accelerazione gravitazionale</vt:lpstr>
      <vt:lpstr>GRAFICO di DISPERSIONE l-T</vt:lpstr>
      <vt:lpstr>GRAFICO di DISPERSIONE L-T2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ASL 4C SCA</dc:title>
  <dc:creator>Valentina</dc:creator>
  <cp:lastModifiedBy>Valentina</cp:lastModifiedBy>
  <cp:revision>67</cp:revision>
  <dcterms:created xsi:type="dcterms:W3CDTF">2017-02-25T08:08:49Z</dcterms:created>
  <dcterms:modified xsi:type="dcterms:W3CDTF">2017-03-03T15:04:27Z</dcterms:modified>
</cp:coreProperties>
</file>