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4" r:id="rId9"/>
    <p:sldId id="265" r:id="rId10"/>
    <p:sldId id="267" r:id="rId11"/>
    <p:sldId id="262" r:id="rId12"/>
    <p:sldId id="263" r:id="rId13"/>
    <p:sldId id="268" r:id="rId14"/>
    <p:sldId id="269" r:id="rId15"/>
    <p:sldId id="271" r:id="rId16"/>
    <p:sldId id="270" r:id="rId17"/>
    <p:sldId id="272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32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ableStyles" Target="tableStyles.xml" 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 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 /><Relationship Id="rId1" Type="http://schemas.openxmlformats.org/officeDocument/2006/relationships/themeOverride" Target="../theme/themeOverride1.xml" 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 /><Relationship Id="rId1" Type="http://schemas.openxmlformats.org/officeDocument/2006/relationships/themeOverride" Target="../theme/themeOverride2.xm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240583904732332E-2"/>
          <c:y val="3.9004747335766109E-2"/>
          <c:w val="0.94161828269484138"/>
          <c:h val="0.92721458423088043"/>
        </c:manualLayout>
      </c:layout>
      <c:scatterChart>
        <c:scatterStyle val="lineMarker"/>
        <c:varyColors val="0"/>
        <c:ser>
          <c:idx val="0"/>
          <c:order val="0"/>
          <c:tx>
            <c:v>massa allungamento</c:v>
          </c:tx>
          <c:spPr>
            <a:ln w="28575">
              <a:noFill/>
            </a:ln>
          </c:spPr>
          <c:marker>
            <c:symbol val="square"/>
            <c:size val="8"/>
            <c:spPr>
              <a:solidFill>
                <a:srgbClr val="004586"/>
              </a:solidFill>
            </c:spPr>
          </c:marker>
          <c:xVal>
            <c:numRef>
              <c:f>Work!$B$2:$B$16</c:f>
              <c:numCache>
                <c:formatCode>0.00</c:formatCode>
                <c:ptCount val="15"/>
                <c:pt idx="0">
                  <c:v>25</c:v>
                </c:pt>
                <c:pt idx="1">
                  <c:v>35</c:v>
                </c:pt>
                <c:pt idx="2">
                  <c:v>45</c:v>
                </c:pt>
                <c:pt idx="3">
                  <c:v>50</c:v>
                </c:pt>
                <c:pt idx="4">
                  <c:v>60</c:v>
                </c:pt>
                <c:pt idx="5">
                  <c:v>75</c:v>
                </c:pt>
                <c:pt idx="6">
                  <c:v>80</c:v>
                </c:pt>
                <c:pt idx="7">
                  <c:v>90</c:v>
                </c:pt>
                <c:pt idx="8">
                  <c:v>100</c:v>
                </c:pt>
                <c:pt idx="9">
                  <c:v>125</c:v>
                </c:pt>
                <c:pt idx="10">
                  <c:v>150</c:v>
                </c:pt>
                <c:pt idx="11">
                  <c:v>160</c:v>
                </c:pt>
                <c:pt idx="12">
                  <c:v>175</c:v>
                </c:pt>
                <c:pt idx="13">
                  <c:v>185</c:v>
                </c:pt>
                <c:pt idx="14">
                  <c:v>200</c:v>
                </c:pt>
              </c:numCache>
            </c:numRef>
          </c:xVal>
          <c:yVal>
            <c:numRef>
              <c:f>Work!$C$2:$C$16</c:f>
              <c:numCache>
                <c:formatCode>0.00</c:formatCode>
                <c:ptCount val="15"/>
                <c:pt idx="0">
                  <c:v>8.6</c:v>
                </c:pt>
                <c:pt idx="1">
                  <c:v>8.8000000000000007</c:v>
                </c:pt>
                <c:pt idx="2">
                  <c:v>9.1999999999999993</c:v>
                </c:pt>
                <c:pt idx="3">
                  <c:v>9.4</c:v>
                </c:pt>
                <c:pt idx="4">
                  <c:v>9.6</c:v>
                </c:pt>
                <c:pt idx="5">
                  <c:v>10.199999999999999</c:v>
                </c:pt>
                <c:pt idx="6">
                  <c:v>10.5</c:v>
                </c:pt>
                <c:pt idx="7">
                  <c:v>10.7</c:v>
                </c:pt>
                <c:pt idx="8">
                  <c:v>11.1</c:v>
                </c:pt>
                <c:pt idx="9">
                  <c:v>12.1</c:v>
                </c:pt>
                <c:pt idx="10">
                  <c:v>13</c:v>
                </c:pt>
                <c:pt idx="11">
                  <c:v>13.4</c:v>
                </c:pt>
                <c:pt idx="12">
                  <c:v>13.9</c:v>
                </c:pt>
                <c:pt idx="13">
                  <c:v>14.3</c:v>
                </c:pt>
                <c:pt idx="14">
                  <c:v>15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06B-DC4A-A4DA-6A142A1EC2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292928"/>
        <c:axId val="125296000"/>
      </c:scatterChart>
      <c:valAx>
        <c:axId val="125292928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>
                  <a:defRPr sz="900" b="0" strike="noStrike" spc="-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defRPr>
                </a:pPr>
                <a:r>
                  <a:rPr lang="it-IT" sz="900" b="0" strike="noStrike" spc="-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Massa (g)</a:t>
                </a:r>
              </a:p>
            </c:rich>
          </c:tx>
          <c:overlay val="0"/>
        </c:title>
        <c:numFmt formatCode="0.00" sourceLinked="0"/>
        <c:majorTickMark val="out"/>
        <c:minorTickMark val="none"/>
        <c:tickLblPos val="nextTo"/>
        <c:spPr>
          <a:ln w="6480">
            <a:solidFill>
              <a:srgbClr val="B3B3B3"/>
            </a:solidFill>
            <a:round/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defRPr>
            </a:pPr>
            <a:endParaRPr lang="it-IT"/>
          </a:p>
        </c:txPr>
        <c:crossAx val="125296000"/>
        <c:crosses val="autoZero"/>
        <c:crossBetween val="midCat"/>
      </c:valAx>
      <c:valAx>
        <c:axId val="125296000"/>
        <c:scaling>
          <c:orientation val="minMax"/>
        </c:scaling>
        <c:delete val="0"/>
        <c:axPos val="l"/>
        <c:majorGridlines>
          <c:spPr>
            <a:ln w="6480">
              <a:solidFill>
                <a:srgbClr val="B3B3B3"/>
              </a:solidFill>
              <a:round/>
            </a:ln>
          </c:spPr>
        </c:majorGridlines>
        <c:numFmt formatCode="0.000" sourceLinked="0"/>
        <c:majorTickMark val="out"/>
        <c:minorTickMark val="none"/>
        <c:tickLblPos val="nextTo"/>
        <c:spPr>
          <a:ln w="6480">
            <a:solidFill>
              <a:srgbClr val="B3B3B3"/>
            </a:solidFill>
            <a:round/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defRPr>
            </a:pPr>
            <a:endParaRPr lang="it-IT"/>
          </a:p>
        </c:txPr>
        <c:crossAx val="125292928"/>
        <c:crosses val="autoZero"/>
        <c:crossBetween val="midCat"/>
      </c:valAx>
    </c:plotArea>
    <c:plotVisOnly val="1"/>
    <c:dispBlanksAs val="span"/>
    <c:showDLblsOverMax val="0"/>
  </c:chart>
  <c:spPr>
    <a:solidFill>
      <a:srgbClr val="FFFFFF"/>
    </a:solidFill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Work!$E$1</c:f>
              <c:strCache>
                <c:ptCount val="1"/>
                <c:pt idx="0">
                  <c:v>Periodo</c:v>
                </c:pt>
              </c:strCache>
            </c:strRef>
          </c:tx>
          <c:spPr>
            <a:ln w="28800">
              <a:noFill/>
            </a:ln>
          </c:spPr>
          <c:marker>
            <c:symbol val="square"/>
            <c:size val="8"/>
            <c:spPr>
              <a:solidFill>
                <a:srgbClr val="004586"/>
              </a:solidFill>
            </c:spPr>
          </c:marker>
          <c:xVal>
            <c:numRef>
              <c:f>Work!$C$2:$C$16</c:f>
              <c:numCache>
                <c:formatCode>0.000</c:formatCode>
                <c:ptCount val="15"/>
                <c:pt idx="0">
                  <c:v>2.5000000000000001E-2</c:v>
                </c:pt>
                <c:pt idx="1">
                  <c:v>3.5000000000000003E-2</c:v>
                </c:pt>
                <c:pt idx="2">
                  <c:v>4.4999999999999998E-2</c:v>
                </c:pt>
                <c:pt idx="3">
                  <c:v>0.05</c:v>
                </c:pt>
                <c:pt idx="4">
                  <c:v>0.06</c:v>
                </c:pt>
                <c:pt idx="5">
                  <c:v>7.4999999999999997E-2</c:v>
                </c:pt>
                <c:pt idx="6">
                  <c:v>0.08</c:v>
                </c:pt>
                <c:pt idx="7">
                  <c:v>0.09</c:v>
                </c:pt>
                <c:pt idx="8">
                  <c:v>0.1</c:v>
                </c:pt>
                <c:pt idx="9">
                  <c:v>0.125</c:v>
                </c:pt>
                <c:pt idx="10">
                  <c:v>0.15</c:v>
                </c:pt>
                <c:pt idx="11">
                  <c:v>0.16</c:v>
                </c:pt>
                <c:pt idx="12">
                  <c:v>0.17499999999999999</c:v>
                </c:pt>
                <c:pt idx="13">
                  <c:v>0.185</c:v>
                </c:pt>
                <c:pt idx="14">
                  <c:v>0.2</c:v>
                </c:pt>
              </c:numCache>
            </c:numRef>
          </c:xVal>
          <c:yVal>
            <c:numRef>
              <c:f>Work!$E$2:$E$16</c:f>
              <c:numCache>
                <c:formatCode>0.000</c:formatCode>
                <c:ptCount val="15"/>
                <c:pt idx="0">
                  <c:v>0.23500000000000001</c:v>
                </c:pt>
                <c:pt idx="1">
                  <c:v>0.252</c:v>
                </c:pt>
                <c:pt idx="2">
                  <c:v>0.26600000000000001</c:v>
                </c:pt>
                <c:pt idx="3">
                  <c:v>0.27100000000000002</c:v>
                </c:pt>
                <c:pt idx="4">
                  <c:v>0.27300000000000002</c:v>
                </c:pt>
                <c:pt idx="5">
                  <c:v>0.30299999999999999</c:v>
                </c:pt>
                <c:pt idx="6">
                  <c:v>0.32500000000000001</c:v>
                </c:pt>
                <c:pt idx="7">
                  <c:v>0.32799999999999996</c:v>
                </c:pt>
                <c:pt idx="8">
                  <c:v>0.35899999999999999</c:v>
                </c:pt>
                <c:pt idx="9">
                  <c:v>0.372</c:v>
                </c:pt>
                <c:pt idx="10">
                  <c:v>0.43200000000000005</c:v>
                </c:pt>
                <c:pt idx="11">
                  <c:v>0.43499999999999994</c:v>
                </c:pt>
                <c:pt idx="12">
                  <c:v>0.45599999999999996</c:v>
                </c:pt>
                <c:pt idx="13">
                  <c:v>0.48499999999999999</c:v>
                </c:pt>
                <c:pt idx="14">
                  <c:v>0.54400000000000004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24E-6A48-A270-87AC7756F1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0002560"/>
        <c:axId val="90004864"/>
      </c:scatterChart>
      <c:valAx>
        <c:axId val="90002560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>
                  <a:defRPr sz="900" b="0" strike="noStrike" spc="-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defRPr>
                </a:pPr>
                <a:r>
                  <a:rPr lang="it-IT" sz="900" b="0" strike="noStrike" spc="-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Massa (g)</a:t>
                </a:r>
              </a:p>
            </c:rich>
          </c:tx>
          <c:overlay val="0"/>
        </c:title>
        <c:numFmt formatCode="0.00" sourceLinked="0"/>
        <c:majorTickMark val="out"/>
        <c:minorTickMark val="none"/>
        <c:tickLblPos val="nextTo"/>
        <c:spPr>
          <a:ln w="6480">
            <a:solidFill>
              <a:srgbClr val="B3B3B3"/>
            </a:solidFill>
            <a:round/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defRPr>
            </a:pPr>
            <a:endParaRPr lang="it-IT"/>
          </a:p>
        </c:txPr>
        <c:crossAx val="90004864"/>
        <c:crosses val="autoZero"/>
        <c:crossBetween val="midCat"/>
      </c:valAx>
      <c:valAx>
        <c:axId val="90004864"/>
        <c:scaling>
          <c:orientation val="minMax"/>
        </c:scaling>
        <c:delete val="0"/>
        <c:axPos val="l"/>
        <c:majorGridlines>
          <c:spPr>
            <a:ln w="6480">
              <a:solidFill>
                <a:srgbClr val="B3B3B3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sz="900" b="0" strike="noStrike" spc="-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defRPr>
                </a:pPr>
                <a:r>
                  <a:rPr lang="it-IT" sz="900" b="0" strike="noStrike" spc="-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Periodo (s)</a:t>
                </a:r>
              </a:p>
            </c:rich>
          </c:tx>
          <c:overlay val="0"/>
        </c:title>
        <c:numFmt formatCode="0.000" sourceLinked="0"/>
        <c:majorTickMark val="out"/>
        <c:minorTickMark val="none"/>
        <c:tickLblPos val="nextTo"/>
        <c:spPr>
          <a:ln w="6480">
            <a:solidFill>
              <a:srgbClr val="B3B3B3"/>
            </a:solidFill>
            <a:round/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defRPr>
            </a:pPr>
            <a:endParaRPr lang="it-IT"/>
          </a:p>
        </c:txPr>
        <c:crossAx val="90002560"/>
        <c:crosses val="autoZero"/>
        <c:crossBetween val="midCat"/>
      </c:valAx>
      <c:spPr>
        <a:noFill/>
        <a:ln>
          <a:solidFill>
            <a:srgbClr val="B3B3B3"/>
          </a:solidFill>
        </a:ln>
      </c:spPr>
    </c:plotArea>
    <c:plotVisOnly val="1"/>
    <c:dispBlanksAs val="span"/>
    <c:showDLblsOverMax val="0"/>
  </c:chart>
  <c:spPr>
    <a:solidFill>
      <a:srgbClr val="FFFFFF"/>
    </a:solidFill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Work!$E$1</c:f>
              <c:strCache>
                <c:ptCount val="1"/>
                <c:pt idx="0">
                  <c:v>Periodo</c:v>
                </c:pt>
              </c:strCache>
            </c:strRef>
          </c:tx>
          <c:spPr>
            <a:ln w="28800">
              <a:noFill/>
            </a:ln>
          </c:spPr>
          <c:marker>
            <c:symbol val="square"/>
            <c:size val="8"/>
            <c:spPr>
              <a:solidFill>
                <a:srgbClr val="004586"/>
              </a:solidFill>
            </c:spPr>
          </c:marker>
          <c:xVal>
            <c:numRef>
              <c:f>Work!$C$2:$C$16</c:f>
              <c:numCache>
                <c:formatCode>0.000</c:formatCode>
                <c:ptCount val="15"/>
                <c:pt idx="0">
                  <c:v>2.5000000000000001E-2</c:v>
                </c:pt>
                <c:pt idx="1">
                  <c:v>3.5000000000000003E-2</c:v>
                </c:pt>
                <c:pt idx="2">
                  <c:v>4.4999999999999998E-2</c:v>
                </c:pt>
                <c:pt idx="3">
                  <c:v>0.05</c:v>
                </c:pt>
                <c:pt idx="4">
                  <c:v>0.06</c:v>
                </c:pt>
                <c:pt idx="5">
                  <c:v>7.4999999999999997E-2</c:v>
                </c:pt>
                <c:pt idx="6">
                  <c:v>0.08</c:v>
                </c:pt>
                <c:pt idx="7">
                  <c:v>0.09</c:v>
                </c:pt>
                <c:pt idx="8">
                  <c:v>0.1</c:v>
                </c:pt>
                <c:pt idx="9">
                  <c:v>0.125</c:v>
                </c:pt>
                <c:pt idx="10">
                  <c:v>0.15</c:v>
                </c:pt>
                <c:pt idx="11">
                  <c:v>0.16</c:v>
                </c:pt>
                <c:pt idx="12">
                  <c:v>0.17499999999999999</c:v>
                </c:pt>
                <c:pt idx="13">
                  <c:v>0.185</c:v>
                </c:pt>
                <c:pt idx="14">
                  <c:v>0.2</c:v>
                </c:pt>
              </c:numCache>
            </c:numRef>
          </c:xVal>
          <c:yVal>
            <c:numRef>
              <c:f>Work!$F$2:$F$16</c:f>
              <c:numCache>
                <c:formatCode>0.0000</c:formatCode>
                <c:ptCount val="15"/>
                <c:pt idx="0">
                  <c:v>5.522500000000001E-2</c:v>
                </c:pt>
                <c:pt idx="1">
                  <c:v>6.3504000000000005E-2</c:v>
                </c:pt>
                <c:pt idx="2">
                  <c:v>7.0756000000000013E-2</c:v>
                </c:pt>
                <c:pt idx="3">
                  <c:v>7.3441000000000006E-2</c:v>
                </c:pt>
                <c:pt idx="4">
                  <c:v>7.4529000000000012E-2</c:v>
                </c:pt>
                <c:pt idx="5">
                  <c:v>9.1809000000000002E-2</c:v>
                </c:pt>
                <c:pt idx="6">
                  <c:v>0.10562500000000001</c:v>
                </c:pt>
                <c:pt idx="7">
                  <c:v>0.10758399999999997</c:v>
                </c:pt>
                <c:pt idx="8">
                  <c:v>0.128881</c:v>
                </c:pt>
                <c:pt idx="9">
                  <c:v>0.13838400000000001</c:v>
                </c:pt>
                <c:pt idx="10">
                  <c:v>0.18662400000000004</c:v>
                </c:pt>
                <c:pt idx="11">
                  <c:v>0.18922499999999995</c:v>
                </c:pt>
                <c:pt idx="12">
                  <c:v>0.20793599999999995</c:v>
                </c:pt>
                <c:pt idx="13">
                  <c:v>0.23522499999999999</c:v>
                </c:pt>
                <c:pt idx="14">
                  <c:v>0.29593600000000003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950-FA40-B01C-5BF4D7BACC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0455040"/>
        <c:axId val="90473984"/>
      </c:scatterChart>
      <c:valAx>
        <c:axId val="90455040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>
                  <a:defRPr sz="900" b="0" strike="noStrike" spc="-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defRPr>
                </a:pPr>
                <a:r>
                  <a:rPr lang="it-IT" sz="900" b="0" strike="noStrike" spc="-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Massa (g)</a:t>
                </a:r>
              </a:p>
            </c:rich>
          </c:tx>
          <c:overlay val="0"/>
        </c:title>
        <c:numFmt formatCode="0.00" sourceLinked="0"/>
        <c:majorTickMark val="out"/>
        <c:minorTickMark val="none"/>
        <c:tickLblPos val="nextTo"/>
        <c:spPr>
          <a:ln w="6480">
            <a:solidFill>
              <a:srgbClr val="B3B3B3"/>
            </a:solidFill>
            <a:round/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defRPr>
            </a:pPr>
            <a:endParaRPr lang="it-IT"/>
          </a:p>
        </c:txPr>
        <c:crossAx val="90473984"/>
        <c:crosses val="autoZero"/>
        <c:crossBetween val="midCat"/>
      </c:valAx>
      <c:valAx>
        <c:axId val="90473984"/>
        <c:scaling>
          <c:orientation val="minMax"/>
        </c:scaling>
        <c:delete val="0"/>
        <c:axPos val="l"/>
        <c:majorGridlines>
          <c:spPr>
            <a:ln w="6480">
              <a:solidFill>
                <a:srgbClr val="B3B3B3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sz="900" b="0" strike="noStrike" spc="-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defRPr>
                </a:pPr>
                <a:r>
                  <a:rPr lang="it-IT" sz="900" b="0" strike="noStrike" spc="-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Periodo^2 (s^2)</a:t>
                </a:r>
              </a:p>
            </c:rich>
          </c:tx>
          <c:overlay val="0"/>
        </c:title>
        <c:numFmt formatCode="0.000" sourceLinked="0"/>
        <c:majorTickMark val="out"/>
        <c:minorTickMark val="none"/>
        <c:tickLblPos val="nextTo"/>
        <c:spPr>
          <a:ln w="6480">
            <a:solidFill>
              <a:srgbClr val="B3B3B3"/>
            </a:solidFill>
            <a:round/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defRPr>
            </a:pPr>
            <a:endParaRPr lang="it-IT"/>
          </a:p>
        </c:txPr>
        <c:crossAx val="90455040"/>
        <c:crosses val="autoZero"/>
        <c:crossBetween val="midCat"/>
      </c:valAx>
      <c:spPr>
        <a:noFill/>
        <a:ln>
          <a:solidFill>
            <a:srgbClr val="B3B3B3"/>
          </a:solidFill>
        </a:ln>
      </c:spPr>
    </c:plotArea>
    <c:plotVisOnly val="1"/>
    <c:dispBlanksAs val="span"/>
    <c:showDLblsOverMax val="0"/>
  </c:chart>
  <c:spPr>
    <a:solidFill>
      <a:srgbClr val="FFFFFF"/>
    </a:solidFill>
    <a:ln>
      <a:noFill/>
    </a:ln>
  </c:sp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jpeg" /><Relationship Id="rId1" Type="http://schemas.openxmlformats.org/officeDocument/2006/relationships/slideMaster" Target="../slideMasters/slideMaster1.xml" /><Relationship Id="rId5" Type="http://schemas.openxmlformats.org/officeDocument/2006/relationships/image" Target="../media/image7.png" /><Relationship Id="rId4" Type="http://schemas.openxmlformats.org/officeDocument/2006/relationships/image" Target="../media/image6.png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4B55313C-F78B-49EF-849C-3EA7BC4C5410}" type="datetimeFigureOut">
              <a:rPr lang="it-IT" smtClean="0"/>
              <a:t>03/03/2017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EF0B9FF6-B5CD-42E0-A727-F734EA866BC6}" type="slidenum">
              <a:rPr lang="it-IT" smtClean="0"/>
              <a:t>‹N›</a:t>
            </a:fld>
            <a:endParaRPr lang="it-IT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5313C-F78B-49EF-849C-3EA7BC4C5410}" type="datetimeFigureOut">
              <a:rPr lang="it-IT" smtClean="0"/>
              <a:t>03/03/2017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B9FF6-B5CD-42E0-A727-F734EA866BC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5313C-F78B-49EF-849C-3EA7BC4C5410}" type="datetimeFigureOut">
              <a:rPr lang="it-IT" smtClean="0"/>
              <a:t>03/03/2017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B9FF6-B5CD-42E0-A727-F734EA866BC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5313C-F78B-49EF-849C-3EA7BC4C5410}" type="datetimeFigureOut">
              <a:rPr lang="it-IT" smtClean="0"/>
              <a:t>03/03/2017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B9FF6-B5CD-42E0-A727-F734EA866BC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5313C-F78B-49EF-849C-3EA7BC4C5410}" type="datetimeFigureOut">
              <a:rPr lang="it-IT" smtClean="0"/>
              <a:t>03/03/2017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B9FF6-B5CD-42E0-A727-F734EA866BC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5313C-F78B-49EF-849C-3EA7BC4C5410}" type="datetimeFigureOut">
              <a:rPr lang="it-IT" smtClean="0"/>
              <a:t>03/03/2017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B9FF6-B5CD-42E0-A727-F734EA866BC6}" type="slidenum">
              <a:rPr lang="it-IT" smtClean="0"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5313C-F78B-49EF-849C-3EA7BC4C5410}" type="datetimeFigureOut">
              <a:rPr lang="it-IT" smtClean="0"/>
              <a:t>03/03/2017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B9FF6-B5CD-42E0-A727-F734EA866BC6}" type="slidenum">
              <a:rPr lang="it-IT" smtClean="0"/>
              <a:t>‹N›</a:t>
            </a:fld>
            <a:endParaRPr lang="it-IT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5313C-F78B-49EF-849C-3EA7BC4C5410}" type="datetimeFigureOut">
              <a:rPr lang="it-IT" smtClean="0"/>
              <a:t>03/03/2017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B9FF6-B5CD-42E0-A727-F734EA866BC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5313C-F78B-49EF-849C-3EA7BC4C5410}" type="datetimeFigureOut">
              <a:rPr lang="it-IT" smtClean="0"/>
              <a:t>03/03/2017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B9FF6-B5CD-42E0-A727-F734EA866BC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5313C-F78B-49EF-849C-3EA7BC4C5410}" type="datetimeFigureOut">
              <a:rPr lang="it-IT" smtClean="0"/>
              <a:t>03/03/2017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B9FF6-B5CD-42E0-A727-F734EA866BC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5313C-F78B-49EF-849C-3EA7BC4C5410}" type="datetimeFigureOut">
              <a:rPr lang="it-IT" smtClean="0"/>
              <a:t>03/03/2017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B9FF6-B5CD-42E0-A727-F734EA866BC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3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4B55313C-F78B-49EF-849C-3EA7BC4C5410}" type="datetimeFigureOut">
              <a:rPr lang="it-IT" smtClean="0"/>
              <a:t>03/03/2017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EF0B9FF6-B5CD-42E0-A727-F734EA866BC6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 /><Relationship Id="rId2" Type="http://schemas.openxmlformats.org/officeDocument/2006/relationships/chart" Target="../charts/chart2.xml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55576"/>
            <a:ext cx="9252520" cy="11672675"/>
          </a:xfrm>
          <a:prstGeom prst="rect">
            <a:avLst/>
          </a:prstGeom>
        </p:spPr>
      </p:pic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b="1" dirty="0"/>
              <a:t>Relazione sulla statistica</a:t>
            </a: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2400" dirty="0">
                <a:solidFill>
                  <a:srgbClr val="FF0000"/>
                </a:solidFill>
              </a:rPr>
              <a:t>Esperimento con pendolo a molla</a:t>
            </a:r>
          </a:p>
        </p:txBody>
      </p:sp>
    </p:spTree>
    <p:extLst>
      <p:ext uri="{BB962C8B-B14F-4D97-AF65-F5344CB8AC3E}">
        <p14:creationId xmlns:p14="http://schemas.microsoft.com/office/powerpoint/2010/main" val="2723703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Esperimento caso dinamico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63688" y="2038389"/>
            <a:ext cx="6542112" cy="13186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4000" dirty="0"/>
              <a:t>k = 4 * pi^2 * m / T^2</a:t>
            </a:r>
            <a:endParaRPr lang="de-DE" sz="4000" dirty="0">
              <a:latin typeface="Arial"/>
            </a:endParaRPr>
          </a:p>
          <a:p>
            <a:pPr marL="0" indent="0">
              <a:buNone/>
            </a:pPr>
            <a:endParaRPr lang="it-IT" sz="40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771800" y="3501008"/>
            <a:ext cx="352968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k= costante elastica della molla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pi</a:t>
            </a:r>
            <a:r>
              <a:rPr lang="it-IT" dirty="0"/>
              <a:t>= </a:t>
            </a:r>
            <a:r>
              <a:rPr lang="it-IT" dirty="0" err="1"/>
              <a:t>pigreco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m=massa appesa(variabile)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T=periodo di 1 oscillazione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84402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773672"/>
          </a:xfrm>
        </p:spPr>
        <p:txBody>
          <a:bodyPr/>
          <a:lstStyle/>
          <a:p>
            <a:r>
              <a:rPr lang="it-IT" dirty="0"/>
              <a:t>Dati caso dinamico</a:t>
            </a:r>
          </a:p>
        </p:txBody>
      </p:sp>
      <p:graphicFrame>
        <p:nvGraphicFramePr>
          <p:cNvPr id="10" name="Segnaposto contenuto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7729022"/>
              </p:ext>
            </p:extLst>
          </p:nvPr>
        </p:nvGraphicFramePr>
        <p:xfrm>
          <a:off x="647563" y="1314739"/>
          <a:ext cx="7848873" cy="533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9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49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482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0535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Massa </a:t>
                      </a:r>
                    </a:p>
                    <a:p>
                      <a:pPr algn="ctr" fontAlgn="b"/>
                      <a:r>
                        <a:rPr lang="it-IT" sz="2000" b="0" i="0" u="none" strike="noStrike" dirty="0">
                          <a:effectLst/>
                          <a:latin typeface="Arial"/>
                        </a:rPr>
                        <a:t>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Tempo s</a:t>
                      </a:r>
                      <a:endParaRPr lang="it-IT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effectLst/>
                        </a:rPr>
                        <a:t>Periodo s</a:t>
                      </a:r>
                      <a:endParaRPr lang="it-IT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effectLst/>
                        </a:rPr>
                        <a:t>Periodo^2</a:t>
                      </a:r>
                      <a:endParaRPr lang="it-IT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 dirty="0">
                          <a:effectLst/>
                        </a:rPr>
                        <a:t>k = 4 * pi^2 * m / T^2</a:t>
                      </a:r>
                      <a:endParaRPr lang="de-DE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535"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</a:rPr>
                        <a:t>0,025</a:t>
                      </a:r>
                      <a:endParaRPr lang="it-IT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2,35</a:t>
                      </a:r>
                      <a:endParaRPr lang="it-IT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0,235</a:t>
                      </a:r>
                      <a:endParaRPr lang="it-IT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0,0552</a:t>
                      </a:r>
                      <a:endParaRPr lang="it-IT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17,87</a:t>
                      </a:r>
                      <a:endParaRPr lang="it-IT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535"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</a:rPr>
                        <a:t>0,035</a:t>
                      </a:r>
                      <a:endParaRPr lang="it-IT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</a:rPr>
                        <a:t>2,52</a:t>
                      </a:r>
                      <a:endParaRPr lang="it-IT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0,252</a:t>
                      </a:r>
                      <a:endParaRPr lang="it-IT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0,0635</a:t>
                      </a:r>
                      <a:endParaRPr lang="it-IT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21,76</a:t>
                      </a:r>
                      <a:endParaRPr lang="it-IT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535"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0,045</a:t>
                      </a:r>
                      <a:endParaRPr lang="it-IT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</a:rPr>
                        <a:t>2,66</a:t>
                      </a:r>
                      <a:endParaRPr lang="it-IT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</a:rPr>
                        <a:t>0,266</a:t>
                      </a:r>
                      <a:endParaRPr lang="it-IT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0,0708</a:t>
                      </a:r>
                      <a:endParaRPr lang="it-IT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25,11</a:t>
                      </a:r>
                      <a:endParaRPr lang="it-IT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535"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0,050</a:t>
                      </a:r>
                      <a:endParaRPr lang="it-IT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2,71</a:t>
                      </a:r>
                      <a:endParaRPr lang="it-IT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</a:rPr>
                        <a:t>0,271</a:t>
                      </a:r>
                      <a:endParaRPr lang="it-IT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0,0734</a:t>
                      </a:r>
                      <a:endParaRPr lang="it-IT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26,88</a:t>
                      </a:r>
                      <a:endParaRPr lang="it-IT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535"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0,060</a:t>
                      </a:r>
                      <a:endParaRPr lang="it-IT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2,73</a:t>
                      </a:r>
                      <a:endParaRPr lang="it-IT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</a:rPr>
                        <a:t>0,273</a:t>
                      </a:r>
                      <a:endParaRPr lang="it-IT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</a:rPr>
                        <a:t>0,0745</a:t>
                      </a:r>
                      <a:endParaRPr lang="it-IT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31,78</a:t>
                      </a:r>
                      <a:endParaRPr lang="it-IT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535"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0,075</a:t>
                      </a:r>
                      <a:endParaRPr lang="it-IT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3,03</a:t>
                      </a:r>
                      <a:endParaRPr lang="it-IT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0,303</a:t>
                      </a:r>
                      <a:endParaRPr lang="it-IT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</a:rPr>
                        <a:t>0,0918</a:t>
                      </a:r>
                      <a:endParaRPr lang="it-IT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32,25</a:t>
                      </a:r>
                      <a:endParaRPr lang="it-IT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535"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0,080</a:t>
                      </a:r>
                      <a:endParaRPr lang="it-IT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3,25</a:t>
                      </a:r>
                      <a:endParaRPr lang="it-IT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0,325</a:t>
                      </a:r>
                      <a:endParaRPr lang="it-IT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</a:rPr>
                        <a:t>0,1056</a:t>
                      </a:r>
                      <a:endParaRPr lang="it-IT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</a:rPr>
                        <a:t>29,90</a:t>
                      </a:r>
                      <a:endParaRPr lang="it-IT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0535"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0,090</a:t>
                      </a:r>
                      <a:endParaRPr lang="it-IT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3,28</a:t>
                      </a:r>
                      <a:endParaRPr lang="it-IT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0,328</a:t>
                      </a:r>
                      <a:endParaRPr lang="it-IT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0,1076</a:t>
                      </a:r>
                      <a:endParaRPr lang="it-IT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</a:rPr>
                        <a:t>33,03</a:t>
                      </a:r>
                      <a:endParaRPr lang="it-IT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0535"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0,100</a:t>
                      </a:r>
                      <a:endParaRPr lang="it-IT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3,59</a:t>
                      </a:r>
                      <a:endParaRPr lang="it-IT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0,359</a:t>
                      </a:r>
                      <a:endParaRPr lang="it-IT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0,1289</a:t>
                      </a:r>
                      <a:endParaRPr lang="it-IT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</a:rPr>
                        <a:t>30,63</a:t>
                      </a:r>
                      <a:endParaRPr lang="it-IT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0535"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0,125</a:t>
                      </a:r>
                      <a:endParaRPr lang="it-IT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3,72</a:t>
                      </a:r>
                      <a:endParaRPr lang="it-IT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0,372</a:t>
                      </a:r>
                      <a:endParaRPr lang="it-IT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0,1384</a:t>
                      </a:r>
                      <a:endParaRPr lang="it-IT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</a:rPr>
                        <a:t>35,66</a:t>
                      </a:r>
                      <a:endParaRPr lang="it-IT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0535"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0,150</a:t>
                      </a:r>
                      <a:endParaRPr lang="it-IT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4,32</a:t>
                      </a:r>
                      <a:endParaRPr lang="it-IT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0,432</a:t>
                      </a:r>
                      <a:endParaRPr lang="it-IT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0,1866</a:t>
                      </a:r>
                      <a:endParaRPr lang="it-IT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</a:rPr>
                        <a:t>31,73</a:t>
                      </a:r>
                      <a:endParaRPr lang="it-IT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0535"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0,160</a:t>
                      </a:r>
                      <a:endParaRPr lang="it-IT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4,35</a:t>
                      </a:r>
                      <a:endParaRPr lang="it-IT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0,435</a:t>
                      </a:r>
                      <a:endParaRPr lang="it-IT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0,1892</a:t>
                      </a:r>
                      <a:endParaRPr lang="it-IT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</a:rPr>
                        <a:t>33,38</a:t>
                      </a:r>
                      <a:endParaRPr lang="it-IT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0535"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0,175</a:t>
                      </a:r>
                      <a:endParaRPr lang="it-IT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4,56</a:t>
                      </a:r>
                      <a:endParaRPr lang="it-IT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0,456</a:t>
                      </a:r>
                      <a:endParaRPr lang="it-IT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0,2079</a:t>
                      </a:r>
                      <a:endParaRPr lang="it-IT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</a:rPr>
                        <a:t>33,23</a:t>
                      </a:r>
                      <a:endParaRPr lang="it-IT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0535"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0,185</a:t>
                      </a:r>
                      <a:endParaRPr lang="it-IT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4,85</a:t>
                      </a:r>
                      <a:endParaRPr lang="it-IT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0,485</a:t>
                      </a:r>
                      <a:endParaRPr lang="it-IT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0,2352</a:t>
                      </a:r>
                      <a:endParaRPr lang="it-IT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</a:rPr>
                        <a:t>31,05</a:t>
                      </a:r>
                      <a:endParaRPr lang="it-IT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0535"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0,200</a:t>
                      </a:r>
                      <a:endParaRPr lang="it-IT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5,44</a:t>
                      </a:r>
                      <a:endParaRPr lang="it-IT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0,544</a:t>
                      </a:r>
                      <a:endParaRPr lang="it-IT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0,2959</a:t>
                      </a:r>
                      <a:endParaRPr lang="it-IT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</a:rPr>
                        <a:t>26,68</a:t>
                      </a:r>
                      <a:endParaRPr lang="it-IT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9433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041440" cy="1264245"/>
          </a:xfrm>
        </p:spPr>
        <p:txBody>
          <a:bodyPr/>
          <a:lstStyle/>
          <a:p>
            <a:r>
              <a:rPr lang="it-IT" dirty="0"/>
              <a:t>Grafici</a:t>
            </a:r>
            <a:br>
              <a:rPr lang="it-IT" dirty="0"/>
            </a:br>
            <a:r>
              <a:rPr lang="it-IT" dirty="0"/>
              <a:t>statico              dinamico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4653136"/>
            <a:ext cx="277416" cy="1336589"/>
          </a:xfrm>
        </p:spPr>
        <p:txBody>
          <a:bodyPr/>
          <a:lstStyle/>
          <a:p>
            <a:endParaRPr lang="it-IT" dirty="0"/>
          </a:p>
        </p:txBody>
      </p:sp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2734067"/>
              </p:ext>
            </p:extLst>
          </p:nvPr>
        </p:nvGraphicFramePr>
        <p:xfrm>
          <a:off x="539553" y="1556792"/>
          <a:ext cx="403244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8361206"/>
              </p:ext>
            </p:extLst>
          </p:nvPr>
        </p:nvGraphicFramePr>
        <p:xfrm>
          <a:off x="4355976" y="1628800"/>
          <a:ext cx="4362254" cy="4947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25939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Definizioni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Deviazione standard : è un indice di dispersione statistico, vale a dire una stima della variabilità di una popolazione di dati o di una variabile casuale.</a:t>
            </a:r>
          </a:p>
          <a:p>
            <a:pPr lvl="1"/>
            <a:r>
              <a:rPr lang="it-IT" sz="1400" dirty="0"/>
              <a:t>Popolazione in statistica: si intende l'insieme degli elementi che sono oggetto di studio, ovvero l'insieme delle unità (dette </a:t>
            </a:r>
            <a:r>
              <a:rPr lang="it-IT" sz="1400" i="1" dirty="0"/>
              <a:t>unità statistiche</a:t>
            </a:r>
            <a:r>
              <a:rPr lang="it-IT" sz="1400" dirty="0"/>
              <a:t>) sulle quali viene effettuata la rilevazione delle modalità con le quali il fenomeno studiato si presenta.</a:t>
            </a:r>
          </a:p>
          <a:p>
            <a:pPr lvl="1"/>
            <a:r>
              <a:rPr lang="it-IT" sz="1400" dirty="0"/>
              <a:t>Variabile casuale: è una variabile che può assumere valori diversi in dipendenza da qualche fenomeno non deterministico</a:t>
            </a:r>
          </a:p>
          <a:p>
            <a:pPr marL="329184" lvl="1" indent="0">
              <a:buNone/>
            </a:pPr>
            <a:r>
              <a:rPr lang="it-IT" sz="1400" dirty="0"/>
              <a:t>                             </a:t>
            </a:r>
            <a:endParaRPr lang="it-IT" sz="1400" b="1" dirty="0"/>
          </a:p>
          <a:p>
            <a:pPr lvl="1"/>
            <a:r>
              <a:rPr lang="it-IT" sz="1400" dirty="0"/>
              <a:t>Indice di dispersione statistico: serve per descrivere sinteticamente una distribuzione statistica quantitativa, e in modo particolare la misura con la quale i suoi valori sono distanti da un valore centrale</a:t>
            </a:r>
          </a:p>
          <a:p>
            <a:r>
              <a:rPr lang="it-IT" dirty="0"/>
              <a:t>Varianza: la media dei quadrati degli scarti dei singoli valori dalla loro media aritmetica.</a:t>
            </a:r>
          </a:p>
          <a:p>
            <a:r>
              <a:rPr lang="it-IT" dirty="0"/>
              <a:t>Attendibilità : affidabilità nello stimare k</a:t>
            </a:r>
          </a:p>
        </p:txBody>
      </p:sp>
    </p:spTree>
    <p:extLst>
      <p:ext uri="{BB962C8B-B14F-4D97-AF65-F5344CB8AC3E}">
        <p14:creationId xmlns:p14="http://schemas.microsoft.com/office/powerpoint/2010/main" val="1685802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flipV="1">
            <a:off x="551280" y="-387424"/>
            <a:ext cx="8041440" cy="823987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7584" y="620688"/>
            <a:ext cx="7467600" cy="5544616"/>
          </a:xfrm>
        </p:spPr>
        <p:txBody>
          <a:bodyPr>
            <a:normAutofit/>
          </a:bodyPr>
          <a:lstStyle/>
          <a:p>
            <a:pPr marL="0" indent="0" fontAlgn="b">
              <a:buNone/>
            </a:pPr>
            <a:r>
              <a:rPr lang="it-IT" sz="3600" dirty="0"/>
              <a:t>Deviazione standard:</a:t>
            </a:r>
          </a:p>
          <a:p>
            <a:pPr marL="0" indent="0">
              <a:buNone/>
            </a:pPr>
            <a:endParaRPr lang="it-IT" sz="3600" dirty="0"/>
          </a:p>
          <a:p>
            <a:pPr marL="0" indent="0">
              <a:buNone/>
            </a:pPr>
            <a:endParaRPr lang="it-IT" sz="3600" dirty="0"/>
          </a:p>
          <a:p>
            <a:pPr marL="0" indent="0">
              <a:buNone/>
            </a:pPr>
            <a:endParaRPr lang="it-IT" sz="3600" dirty="0"/>
          </a:p>
          <a:p>
            <a:pPr marL="0" indent="0">
              <a:buNone/>
            </a:pPr>
            <a:endParaRPr lang="it-IT" sz="3600" dirty="0"/>
          </a:p>
          <a:p>
            <a:pPr marL="0" indent="0">
              <a:buNone/>
            </a:pPr>
            <a:r>
              <a:rPr lang="it-IT" sz="3600" dirty="0"/>
              <a:t>Varianza :</a:t>
            </a:r>
          </a:p>
          <a:p>
            <a:pPr marL="0" indent="0">
              <a:buNone/>
            </a:pPr>
            <a:endParaRPr lang="it-IT" sz="3600" dirty="0"/>
          </a:p>
        </p:txBody>
      </p:sp>
      <p:sp>
        <p:nvSpPr>
          <p:cNvPr id="4" name="AutoShape 2" descr="{\displaystyle \sigma _{X}={\sqrt {\frac {\sum _{i=1}^{N}(x_{i}-{\bar {x}})^{2}}{N}}},}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4" descr="{\displaystyle \sigma _{X}={\sqrt {\frac {\sum _{i=1}^{N}(x_{i}-{\bar {x}})^{2}}{N}}},}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077" name="Picture 5" descr="C:\Users\Propietario\Desktop\Cattur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530" y="1628800"/>
            <a:ext cx="3318750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Risultati immagini per varianza formu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939285"/>
            <a:ext cx="3744416" cy="86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503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Deviazioni standard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9850620"/>
              </p:ext>
            </p:extLst>
          </p:nvPr>
        </p:nvGraphicFramePr>
        <p:xfrm>
          <a:off x="1115616" y="1700807"/>
          <a:ext cx="6480721" cy="16723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793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3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77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057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 dirty="0">
                          <a:effectLst/>
                        </a:rPr>
                        <a:t>Media</a:t>
                      </a:r>
                      <a:endParaRPr lang="it-IT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</a:rPr>
                        <a:t>83,98</a:t>
                      </a:r>
                      <a:endParaRPr lang="it-IT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 dirty="0">
                          <a:effectLst/>
                        </a:rPr>
                        <a:t>Stima di k</a:t>
                      </a:r>
                      <a:endParaRPr lang="it-IT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12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 dirty="0">
                          <a:effectLst/>
                        </a:rPr>
                        <a:t>Deviazione standard</a:t>
                      </a:r>
                      <a:endParaRPr lang="it-IT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</a:rPr>
                        <a:t>33,82</a:t>
                      </a:r>
                      <a:endParaRPr lang="it-IT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 dirty="0">
                          <a:effectLst/>
                        </a:rPr>
                        <a:t>Misura di errore su ciascuna misura di k</a:t>
                      </a:r>
                      <a:endParaRPr lang="it-IT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12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>
                          <a:effectLst/>
                        </a:rPr>
                        <a:t>Standard error</a:t>
                      </a:r>
                      <a:endParaRPr lang="it-IT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7,56</a:t>
                      </a:r>
                      <a:endParaRPr lang="it-IT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170682"/>
              </p:ext>
            </p:extLst>
          </p:nvPr>
        </p:nvGraphicFramePr>
        <p:xfrm>
          <a:off x="1115616" y="4005063"/>
          <a:ext cx="6480719" cy="15662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78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67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5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 dirty="0">
                          <a:effectLst/>
                        </a:rPr>
                        <a:t>Media</a:t>
                      </a:r>
                      <a:endParaRPr lang="it-IT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</a:rPr>
                        <a:t>29,39557364416</a:t>
                      </a:r>
                      <a:endParaRPr lang="it-IT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>
                          <a:effectLst/>
                        </a:rPr>
                        <a:t>Stima di k</a:t>
                      </a:r>
                      <a:endParaRPr lang="it-IT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>
                          <a:effectLst/>
                        </a:rPr>
                        <a:t>Deviazione standard</a:t>
                      </a:r>
                      <a:endParaRPr lang="it-IT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4,85518330904</a:t>
                      </a:r>
                      <a:endParaRPr lang="it-IT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 dirty="0">
                          <a:effectLst/>
                        </a:rPr>
                        <a:t>Misura di errore su ciascuna misura di k</a:t>
                      </a:r>
                      <a:endParaRPr lang="it-IT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>
                          <a:effectLst/>
                        </a:rPr>
                        <a:t>Standard error</a:t>
                      </a:r>
                      <a:endParaRPr lang="it-IT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1,25360293991</a:t>
                      </a:r>
                      <a:endParaRPr lang="it-IT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7068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Conclusioni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Perché il grafico non forma una retta nel caso dinamico</a:t>
            </a:r>
          </a:p>
          <a:p>
            <a:pPr marL="0" indent="0">
              <a:buNone/>
            </a:pPr>
            <a:r>
              <a:rPr lang="it-IT" dirty="0"/>
              <a:t>,mentre nel caso statico grandi differenze tra una costante elastica e la successiva. </a:t>
            </a:r>
          </a:p>
          <a:p>
            <a:r>
              <a:rPr lang="it-IT" dirty="0"/>
              <a:t>Errore umano</a:t>
            </a:r>
          </a:p>
          <a:p>
            <a:r>
              <a:rPr lang="it-IT" dirty="0"/>
              <a:t>Errore troppo grande in proporzione con le misuraziono fatte. </a:t>
            </a:r>
          </a:p>
          <a:p>
            <a:pPr marL="0" indent="0">
              <a:buNone/>
            </a:pPr>
            <a:r>
              <a:rPr lang="it-IT" dirty="0"/>
              <a:t>         </a:t>
            </a:r>
            <a:r>
              <a:rPr lang="it-IT" dirty="0">
                <a:solidFill>
                  <a:schemeClr val="tx2">
                    <a:lumMod val="75000"/>
                    <a:lumOff val="25000"/>
                  </a:schemeClr>
                </a:solidFill>
              </a:rPr>
              <a:t>·</a:t>
            </a:r>
            <a:r>
              <a:rPr lang="it-IT" dirty="0"/>
              <a:t>Piú massa appesa </a:t>
            </a:r>
          </a:p>
          <a:p>
            <a:pPr marL="0" indent="0">
              <a:buNone/>
            </a:pPr>
            <a:r>
              <a:rPr lang="it-IT" dirty="0"/>
              <a:t>         </a:t>
            </a:r>
            <a:r>
              <a:rPr lang="it-IT" dirty="0">
                <a:solidFill>
                  <a:schemeClr val="tx2">
                    <a:lumMod val="75000"/>
                    <a:lumOff val="25000"/>
                  </a:schemeClr>
                </a:solidFill>
              </a:rPr>
              <a:t>·</a:t>
            </a:r>
            <a:r>
              <a:rPr lang="it-IT" dirty="0"/>
              <a:t>Misura del periodo su piú oscillazioni</a:t>
            </a:r>
          </a:p>
          <a:p>
            <a:pPr marL="0" indent="0" algn="l">
              <a:buNone/>
            </a:pPr>
            <a:r>
              <a:rPr lang="it-IT" dirty="0"/>
              <a:t>  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9575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522661"/>
          </a:xfrm>
        </p:spPr>
        <p:txBody>
          <a:bodyPr/>
          <a:lstStyle/>
          <a:p>
            <a:r>
              <a:rPr lang="it-IT"/>
              <a:t>Grafico Dev.st.</a:t>
            </a:r>
          </a:p>
        </p:txBody>
      </p:sp>
      <p:pic>
        <p:nvPicPr>
          <p:cNvPr id="4" name="Immagin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80" y="1274441"/>
            <a:ext cx="7942324" cy="525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457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Relazione di: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Bartolini Federico</a:t>
            </a:r>
          </a:p>
          <a:p>
            <a:r>
              <a:rPr lang="it-IT" dirty="0" err="1"/>
              <a:t>Bonacchi</a:t>
            </a:r>
            <a:r>
              <a:rPr lang="it-IT" dirty="0"/>
              <a:t> Leonardo</a:t>
            </a:r>
          </a:p>
          <a:p>
            <a:r>
              <a:rPr lang="it-IT" dirty="0" err="1"/>
              <a:t>Furone</a:t>
            </a:r>
            <a:r>
              <a:rPr lang="it-IT" dirty="0"/>
              <a:t> Costanza</a:t>
            </a:r>
          </a:p>
          <a:p>
            <a:r>
              <a:rPr lang="it-IT" dirty="0"/>
              <a:t>Noto Pietro</a:t>
            </a:r>
          </a:p>
          <a:p>
            <a:pPr marL="0" indent="0">
              <a:buNone/>
            </a:pP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8668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Introduzione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Esperimenti necessari per verificare la legge di </a:t>
            </a:r>
            <a:r>
              <a:rPr lang="it-IT" dirty="0" err="1"/>
              <a:t>Hooke</a:t>
            </a:r>
            <a:endParaRPr lang="it-IT" dirty="0"/>
          </a:p>
          <a:p>
            <a:r>
              <a:rPr lang="it-IT" dirty="0"/>
              <a:t>Esperimento con oscillatore armonico</a:t>
            </a:r>
          </a:p>
          <a:p>
            <a:r>
              <a:rPr lang="it-IT" dirty="0"/>
              <a:t>Esperimento nel caso statico</a:t>
            </a:r>
          </a:p>
          <a:p>
            <a:r>
              <a:rPr lang="it-IT" dirty="0"/>
              <a:t>Esperimento nel caso dinamico </a:t>
            </a:r>
          </a:p>
          <a:p>
            <a:r>
              <a:rPr lang="it-IT" dirty="0"/>
              <a:t>Acquisizione dei dati, tramite molte misurazioni</a:t>
            </a:r>
          </a:p>
          <a:p>
            <a:r>
              <a:rPr lang="it-IT" dirty="0"/>
              <a:t>Lavoro sul foglio </a:t>
            </a:r>
            <a:r>
              <a:rPr lang="it-IT" dirty="0" err="1"/>
              <a:t>excel</a:t>
            </a:r>
            <a:r>
              <a:rPr lang="it-IT" dirty="0"/>
              <a:t> per ricavare il k della molla e la sua deviazione standard</a:t>
            </a:r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058710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041440" cy="1442674"/>
          </a:xfrm>
        </p:spPr>
        <p:txBody>
          <a:bodyPr>
            <a:normAutofit/>
          </a:bodyPr>
          <a:lstStyle/>
          <a:p>
            <a:r>
              <a:rPr lang="it-IT" dirty="0"/>
              <a:t>Strumenti: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000" dirty="0"/>
              <a:t>Cronometro</a:t>
            </a:r>
          </a:p>
          <a:p>
            <a:r>
              <a:rPr lang="it-IT" sz="2000" dirty="0"/>
              <a:t>Molla</a:t>
            </a:r>
          </a:p>
          <a:p>
            <a:r>
              <a:rPr lang="it-IT" sz="2000" dirty="0"/>
              <a:t>Pesi di varia taratura</a:t>
            </a:r>
          </a:p>
          <a:p>
            <a:r>
              <a:rPr lang="it-IT" sz="2000" dirty="0"/>
              <a:t>Metro</a:t>
            </a:r>
          </a:p>
          <a:p>
            <a:r>
              <a:rPr lang="it-IT" sz="2000" dirty="0"/>
              <a:t>Oscillatore armonico</a:t>
            </a:r>
          </a:p>
          <a:p>
            <a:endParaRPr lang="it-IT" sz="2000" dirty="0"/>
          </a:p>
          <a:p>
            <a:endParaRPr lang="it-IT" sz="2000" dirty="0"/>
          </a:p>
          <a:p>
            <a:endParaRPr lang="it-IT" sz="2000" dirty="0"/>
          </a:p>
          <a:p>
            <a:endParaRPr lang="it-IT" sz="2000" dirty="0"/>
          </a:p>
          <a:p>
            <a:endParaRPr lang="it-IT" sz="2000" dirty="0"/>
          </a:p>
          <a:p>
            <a:endParaRPr lang="it-IT" sz="2000" dirty="0"/>
          </a:p>
          <a:p>
            <a:endParaRPr lang="it-IT" sz="2000" dirty="0"/>
          </a:p>
          <a:p>
            <a:pPr marL="0" indent="0">
              <a:buNone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269146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Aspettative: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Caso statico</a:t>
            </a:r>
            <a:endParaRPr lang="it-IT" sz="2000" dirty="0"/>
          </a:p>
          <a:p>
            <a:pPr lvl="1"/>
            <a:r>
              <a:rPr lang="it-IT" sz="1800" dirty="0"/>
              <a:t>Verificare che il grafico massa – allungamento  crei una retta</a:t>
            </a:r>
          </a:p>
          <a:p>
            <a:r>
              <a:rPr lang="it-IT" dirty="0"/>
              <a:t>Caso dinamico</a:t>
            </a:r>
          </a:p>
          <a:p>
            <a:pPr lvl="1"/>
            <a:r>
              <a:rPr lang="it-IT" sz="1800" dirty="0"/>
              <a:t>trovare dati che ci fornissero un grafico nel quale il periodo al quadrato formasse una retta per ricavare un k della molla corretto</a:t>
            </a:r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885352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Esperimento in laboratorio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2038388"/>
            <a:ext cx="7467600" cy="395133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t-IT" sz="2000" dirty="0"/>
              <a:t>Sistemazione della attrezzatura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dirty="0"/>
              <a:t>Misurazioni:</a:t>
            </a:r>
          </a:p>
          <a:p>
            <a:pPr lvl="1"/>
            <a:r>
              <a:rPr lang="it-IT" sz="1800" dirty="0"/>
              <a:t>Caso statico – misurazione della molla sotto sforzo con variazione di massa appesa</a:t>
            </a:r>
          </a:p>
          <a:p>
            <a:pPr lvl="1"/>
            <a:r>
              <a:rPr lang="it-IT" sz="1800" dirty="0"/>
              <a:t>Caso dinamico – misurazione tempi necessari per compiere 10 oscillazioni con variazione di massa appesa</a:t>
            </a:r>
            <a:endParaRPr lang="it-IT" sz="2000" dirty="0"/>
          </a:p>
          <a:p>
            <a:pPr marL="514350" indent="-514350">
              <a:buFont typeface="+mj-lt"/>
              <a:buAutoNum type="arabicPeriod"/>
            </a:pPr>
            <a:r>
              <a:rPr lang="it-IT" sz="2000" dirty="0"/>
              <a:t>Calcolo errori secondo la sensibilità degli strumenti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000" dirty="0"/>
              <a:t>Costruzione grafici </a:t>
            </a:r>
            <a:r>
              <a:rPr lang="it-IT" sz="2000" dirty="0" err="1"/>
              <a:t>excel</a:t>
            </a:r>
            <a:r>
              <a:rPr lang="it-IT" sz="2000" dirty="0"/>
              <a:t> allungamento-massa appesa e periodo-massa appesa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000" dirty="0"/>
              <a:t>Calcolo errori di deviazione  standard</a:t>
            </a:r>
          </a:p>
          <a:p>
            <a:pPr marL="514350" indent="-514350">
              <a:buFont typeface="+mj-lt"/>
              <a:buAutoNum type="arabicPeriod"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4217126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Caso statico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915816" y="2038389"/>
            <a:ext cx="5389984" cy="958564"/>
          </a:xfrm>
        </p:spPr>
        <p:txBody>
          <a:bodyPr/>
          <a:lstStyle/>
          <a:p>
            <a:pPr marL="0" indent="0">
              <a:buNone/>
            </a:pPr>
            <a:r>
              <a:rPr lang="it-IT" sz="4800" dirty="0"/>
              <a:t>k=(m*g)/x</a:t>
            </a:r>
            <a:endParaRPr lang="it-IT" sz="4800" dirty="0">
              <a:latin typeface="Arial"/>
            </a:endParaRP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259632" y="3356992"/>
            <a:ext cx="64138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K= costante elastica della molla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m= massa appesa(variabile)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g= costante  di accelerazione gravitazionale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x= allungamento molla(variabile dipendente)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75012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549555"/>
          </a:xfrm>
        </p:spPr>
        <p:txBody>
          <a:bodyPr/>
          <a:lstStyle/>
          <a:p>
            <a:r>
              <a:rPr lang="it-IT" dirty="0"/>
              <a:t>Dati caso statico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6079933"/>
              </p:ext>
            </p:extLst>
          </p:nvPr>
        </p:nvGraphicFramePr>
        <p:xfrm>
          <a:off x="647563" y="986118"/>
          <a:ext cx="7848873" cy="533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5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00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3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1534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Massa</a:t>
                      </a:r>
                    </a:p>
                    <a:p>
                      <a:pPr algn="ctr" fontAlgn="b"/>
                      <a:r>
                        <a:rPr lang="it-IT" sz="2000" b="0" i="0" u="none" strike="noStrike" dirty="0">
                          <a:effectLst/>
                          <a:latin typeface="Arial"/>
                        </a:rPr>
                        <a:t>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effectLst/>
                        </a:rPr>
                        <a:t>allungamento=x</a:t>
                      </a:r>
                    </a:p>
                    <a:p>
                      <a:pPr algn="ctr" fontAlgn="b"/>
                      <a:r>
                        <a:rPr lang="it-IT" sz="2000" b="0" i="0" u="none" strike="noStrike">
                          <a:effectLst/>
                          <a:latin typeface="Arial"/>
                        </a:rPr>
                        <a:t>cm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k=(m*g)/x</a:t>
                      </a:r>
                      <a:endParaRPr lang="it-IT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534"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</a:rPr>
                        <a:t>25,00</a:t>
                      </a:r>
                      <a:endParaRPr lang="it-IT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8,60</a:t>
                      </a:r>
                      <a:endParaRPr lang="it-IT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28,52</a:t>
                      </a:r>
                      <a:endParaRPr lang="it-IT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534"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</a:rPr>
                        <a:t>35,00</a:t>
                      </a:r>
                      <a:endParaRPr lang="it-IT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8,80</a:t>
                      </a:r>
                      <a:endParaRPr lang="it-IT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39,02</a:t>
                      </a:r>
                      <a:endParaRPr lang="it-IT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534"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</a:rPr>
                        <a:t>45,00</a:t>
                      </a:r>
                      <a:endParaRPr lang="it-IT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9,20</a:t>
                      </a:r>
                      <a:endParaRPr lang="it-IT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47,98</a:t>
                      </a:r>
                      <a:endParaRPr lang="it-IT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534"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</a:rPr>
                        <a:t>50,00</a:t>
                      </a:r>
                      <a:endParaRPr lang="it-IT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9,40</a:t>
                      </a:r>
                      <a:endParaRPr lang="it-IT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52,18</a:t>
                      </a:r>
                      <a:endParaRPr lang="it-IT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534"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</a:rPr>
                        <a:t>60,00</a:t>
                      </a:r>
                      <a:endParaRPr lang="it-IT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</a:rPr>
                        <a:t>9,60</a:t>
                      </a:r>
                      <a:endParaRPr lang="it-IT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61,31</a:t>
                      </a:r>
                      <a:endParaRPr lang="it-IT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1534"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75,00</a:t>
                      </a:r>
                      <a:endParaRPr lang="it-IT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</a:rPr>
                        <a:t>10,20</a:t>
                      </a:r>
                      <a:endParaRPr lang="it-IT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72,13</a:t>
                      </a:r>
                      <a:endParaRPr lang="it-IT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1534"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80,00</a:t>
                      </a:r>
                      <a:endParaRPr lang="it-IT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</a:rPr>
                        <a:t>10,50</a:t>
                      </a:r>
                      <a:endParaRPr lang="it-IT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74,74</a:t>
                      </a:r>
                      <a:endParaRPr lang="it-IT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1534"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90,00</a:t>
                      </a:r>
                      <a:endParaRPr lang="it-IT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</a:rPr>
                        <a:t>10,70</a:t>
                      </a:r>
                      <a:endParaRPr lang="it-IT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82,51</a:t>
                      </a:r>
                      <a:endParaRPr lang="it-IT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1534"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100,00</a:t>
                      </a:r>
                      <a:endParaRPr lang="it-IT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</a:rPr>
                        <a:t>11,10</a:t>
                      </a:r>
                      <a:endParaRPr lang="it-IT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88,38</a:t>
                      </a:r>
                      <a:endParaRPr lang="it-IT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1534"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125,00</a:t>
                      </a:r>
                      <a:endParaRPr lang="it-IT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</a:rPr>
                        <a:t>12,10</a:t>
                      </a:r>
                      <a:endParaRPr lang="it-IT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101,34</a:t>
                      </a:r>
                      <a:endParaRPr lang="it-IT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1534"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150,00</a:t>
                      </a:r>
                      <a:endParaRPr lang="it-IT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</a:rPr>
                        <a:t>13,00</a:t>
                      </a:r>
                      <a:endParaRPr lang="it-IT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113,19</a:t>
                      </a:r>
                      <a:endParaRPr lang="it-IT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1534"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160,00</a:t>
                      </a:r>
                      <a:endParaRPr lang="it-IT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</a:rPr>
                        <a:t>13,40</a:t>
                      </a:r>
                      <a:endParaRPr lang="it-IT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</a:rPr>
                        <a:t>117,13</a:t>
                      </a:r>
                      <a:endParaRPr lang="it-IT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1534"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175,00</a:t>
                      </a:r>
                      <a:endParaRPr lang="it-IT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13,90</a:t>
                      </a:r>
                      <a:endParaRPr lang="it-IT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</a:rPr>
                        <a:t>123,51</a:t>
                      </a:r>
                      <a:endParaRPr lang="it-IT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1534"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185,00</a:t>
                      </a:r>
                      <a:endParaRPr lang="it-IT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14,30</a:t>
                      </a:r>
                      <a:endParaRPr lang="it-IT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</a:rPr>
                        <a:t>126,91</a:t>
                      </a:r>
                      <a:endParaRPr lang="it-IT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1534"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200,00</a:t>
                      </a:r>
                      <a:endParaRPr lang="it-IT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68,52          15,00</a:t>
                      </a:r>
                      <a:endParaRPr lang="it-IT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</a:rPr>
                        <a:t>130,80</a:t>
                      </a:r>
                      <a:endParaRPr lang="it-IT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5967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120229"/>
          </a:xfrm>
        </p:spPr>
        <p:txBody>
          <a:bodyPr/>
          <a:lstStyle/>
          <a:p>
            <a:r>
              <a:rPr lang="it-IT" dirty="0"/>
              <a:t>Grafico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9240291"/>
              </p:ext>
            </p:extLst>
          </p:nvPr>
        </p:nvGraphicFramePr>
        <p:xfrm>
          <a:off x="359532" y="1358988"/>
          <a:ext cx="842493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93257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TM01790492[[fn=Album schizzi]]</Template>
  <TotalTime>612</TotalTime>
  <Words>478</Words>
  <Application>Microsoft Office PowerPoint</Application>
  <PresentationFormat>Presentazione su schermo (4:3)</PresentationFormat>
  <Paragraphs>225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Sketchbook</vt:lpstr>
      <vt:lpstr>Relazione sulla statistica</vt:lpstr>
      <vt:lpstr>Relazione di:</vt:lpstr>
      <vt:lpstr>Introduzione </vt:lpstr>
      <vt:lpstr>Strumenti:</vt:lpstr>
      <vt:lpstr>Aspettative:</vt:lpstr>
      <vt:lpstr>Esperimento in laboratorio</vt:lpstr>
      <vt:lpstr> Caso statico</vt:lpstr>
      <vt:lpstr>Dati caso statico</vt:lpstr>
      <vt:lpstr>Grafico</vt:lpstr>
      <vt:lpstr>Esperimento caso dinamico</vt:lpstr>
      <vt:lpstr>Dati caso dinamico</vt:lpstr>
      <vt:lpstr>Grafici statico              dinamico</vt:lpstr>
      <vt:lpstr>Definizioni </vt:lpstr>
      <vt:lpstr>Presentazione standard di PowerPoint</vt:lpstr>
      <vt:lpstr>Deviazioni standard</vt:lpstr>
      <vt:lpstr>Conclusioni </vt:lpstr>
      <vt:lpstr>Grafico Dev.st.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Proprietario</dc:creator>
  <cp:lastModifiedBy>Proprietario</cp:lastModifiedBy>
  <cp:revision>35</cp:revision>
  <dcterms:created xsi:type="dcterms:W3CDTF">2017-03-02T15:50:27Z</dcterms:created>
  <dcterms:modified xsi:type="dcterms:W3CDTF">2017-03-03T22:59:19Z</dcterms:modified>
</cp:coreProperties>
</file>