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</p:sldMasterIdLst>
  <p:sldIdLst>
    <p:sldId id="256" r:id="rId2"/>
    <p:sldId id="257" r:id="rId3"/>
    <p:sldId id="258" r:id="rId4"/>
    <p:sldId id="259" r:id="rId5"/>
    <p:sldId id="277" r:id="rId6"/>
    <p:sldId id="261" r:id="rId7"/>
    <p:sldId id="262" r:id="rId8"/>
    <p:sldId id="263" r:id="rId9"/>
    <p:sldId id="276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li\Desktop\Dat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li\Desktop\Dat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li\Desktop\Dat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li\Desktop\Dati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li\Desktop\Dati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 smtClean="0"/>
              <a:t>v/t</a:t>
            </a:r>
            <a:endParaRPr lang="en-US" sz="28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test1 v/t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Foglio1!$D$8:$D$18</c:f>
              <c:numCache>
                <c:formatCode>0.00</c:formatCode>
                <c:ptCount val="11"/>
                <c:pt idx="0">
                  <c:v>0</c:v>
                </c:pt>
                <c:pt idx="1">
                  <c:v>6.27</c:v>
                </c:pt>
                <c:pt idx="2">
                  <c:v>12.58</c:v>
                </c:pt>
                <c:pt idx="3">
                  <c:v>19.37</c:v>
                </c:pt>
                <c:pt idx="4">
                  <c:v>26.46</c:v>
                </c:pt>
                <c:pt idx="5">
                  <c:v>33.78</c:v>
                </c:pt>
                <c:pt idx="6">
                  <c:v>41.45</c:v>
                </c:pt>
                <c:pt idx="7">
                  <c:v>49.93</c:v>
                </c:pt>
                <c:pt idx="8">
                  <c:v>59.47</c:v>
                </c:pt>
                <c:pt idx="9">
                  <c:v>69.260000000000005</c:v>
                </c:pt>
                <c:pt idx="10">
                  <c:v>83.29</c:v>
                </c:pt>
              </c:numCache>
            </c:numRef>
          </c:xVal>
          <c:yVal>
            <c:numRef>
              <c:f>Foglio1!$E$8:$E$18</c:f>
              <c:numCache>
                <c:formatCode>0.00</c:formatCode>
                <c:ptCount val="11"/>
                <c:pt idx="0">
                  <c:v>2.6576681508420119</c:v>
                </c:pt>
                <c:pt idx="1">
                  <c:v>2.5445235310368033</c:v>
                </c:pt>
                <c:pt idx="2">
                  <c:v>2.4261079942986874</c:v>
                </c:pt>
                <c:pt idx="3">
                  <c:v>2.3016081334579961</c:v>
                </c:pt>
                <c:pt idx="4">
                  <c:v>2.1699769584030149</c:v>
                </c:pt>
                <c:pt idx="5">
                  <c:v>2.0298275788844724</c:v>
                </c:pt>
                <c:pt idx="6">
                  <c:v>1.879255171603899</c:v>
                </c:pt>
                <c:pt idx="7">
                  <c:v>1.7155174146594956</c:v>
                </c:pt>
                <c:pt idx="8">
                  <c:v>1.5344054223053307</c:v>
                </c:pt>
                <c:pt idx="9">
                  <c:v>1.328834075421006</c:v>
                </c:pt>
                <c:pt idx="10">
                  <c:v>1.0849884792015074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1552216"/>
        <c:axId val="281552608"/>
      </c:scatterChart>
      <c:valAx>
        <c:axId val="2815522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81552608"/>
        <c:crosses val="autoZero"/>
        <c:crossBetween val="midCat"/>
      </c:valAx>
      <c:valAx>
        <c:axId val="2815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815522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smtClean="0"/>
              <a:t>h/t</a:t>
            </a:r>
            <a:endParaRPr lang="it-IT" sz="28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Test1 h/t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elete val="1"/>
          </c:dLbls>
          <c:xVal>
            <c:numRef>
              <c:f>Foglio1!$D$8:$D$18</c:f>
              <c:numCache>
                <c:formatCode>0.00</c:formatCode>
                <c:ptCount val="11"/>
                <c:pt idx="0">
                  <c:v>0</c:v>
                </c:pt>
                <c:pt idx="1">
                  <c:v>6.27</c:v>
                </c:pt>
                <c:pt idx="2">
                  <c:v>12.58</c:v>
                </c:pt>
                <c:pt idx="3">
                  <c:v>19.37</c:v>
                </c:pt>
                <c:pt idx="4">
                  <c:v>26.46</c:v>
                </c:pt>
                <c:pt idx="5">
                  <c:v>33.78</c:v>
                </c:pt>
                <c:pt idx="6">
                  <c:v>41.45</c:v>
                </c:pt>
                <c:pt idx="7">
                  <c:v>49.93</c:v>
                </c:pt>
                <c:pt idx="8">
                  <c:v>59.47</c:v>
                </c:pt>
                <c:pt idx="9">
                  <c:v>69.260000000000005</c:v>
                </c:pt>
                <c:pt idx="10">
                  <c:v>83.29</c:v>
                </c:pt>
              </c:numCache>
            </c:numRef>
          </c:xVal>
          <c:yVal>
            <c:numRef>
              <c:f>Foglio1!$B$21:$B$31</c:f>
              <c:numCache>
                <c:formatCode>General</c:formatCode>
                <c:ptCount val="11"/>
                <c:pt idx="0">
                  <c:v>0.36</c:v>
                </c:pt>
                <c:pt idx="1">
                  <c:v>0.33</c:v>
                </c:pt>
                <c:pt idx="2">
                  <c:v>0.3</c:v>
                </c:pt>
                <c:pt idx="3">
                  <c:v>0.27</c:v>
                </c:pt>
                <c:pt idx="4">
                  <c:v>0.24</c:v>
                </c:pt>
                <c:pt idx="5">
                  <c:v>0.21</c:v>
                </c:pt>
                <c:pt idx="6">
                  <c:v>0.18</c:v>
                </c:pt>
                <c:pt idx="7">
                  <c:v>0.15</c:v>
                </c:pt>
                <c:pt idx="8">
                  <c:v>0.12</c:v>
                </c:pt>
                <c:pt idx="9">
                  <c:v>0.09</c:v>
                </c:pt>
                <c:pt idx="10">
                  <c:v>0.06</c:v>
                </c:pt>
              </c:numCache>
            </c:numRef>
          </c:y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axId val="281553392"/>
        <c:axId val="281553784"/>
      </c:scatterChart>
      <c:valAx>
        <c:axId val="281553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81553784"/>
        <c:crosses val="autoZero"/>
        <c:crossBetween val="midCat"/>
      </c:valAx>
      <c:valAx>
        <c:axId val="281553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815533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h-t^2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h-t^2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Foglio1!$F$8:$F$18</c:f>
              <c:numCache>
                <c:formatCode>0.00</c:formatCode>
                <c:ptCount val="11"/>
                <c:pt idx="0">
                  <c:v>0</c:v>
                </c:pt>
                <c:pt idx="1">
                  <c:v>39.312899999999992</c:v>
                </c:pt>
                <c:pt idx="2">
                  <c:v>158.25640000000001</c:v>
                </c:pt>
                <c:pt idx="3">
                  <c:v>375.19690000000003</c:v>
                </c:pt>
                <c:pt idx="4">
                  <c:v>700.13160000000005</c:v>
                </c:pt>
                <c:pt idx="5">
                  <c:v>1141.0884000000001</c:v>
                </c:pt>
                <c:pt idx="6">
                  <c:v>1718.1025000000002</c:v>
                </c:pt>
                <c:pt idx="7">
                  <c:v>2493.0048999999999</c:v>
                </c:pt>
                <c:pt idx="8">
                  <c:v>3536.6808999999998</c:v>
                </c:pt>
                <c:pt idx="9">
                  <c:v>4796.9476000000004</c:v>
                </c:pt>
                <c:pt idx="10">
                  <c:v>6937.2241000000013</c:v>
                </c:pt>
              </c:numCache>
            </c:numRef>
          </c:xVal>
          <c:yVal>
            <c:numRef>
              <c:f>Foglio1!$B$8:$B$18</c:f>
              <c:numCache>
                <c:formatCode>General</c:formatCode>
                <c:ptCount val="11"/>
                <c:pt idx="0">
                  <c:v>0.36</c:v>
                </c:pt>
                <c:pt idx="1">
                  <c:v>0.33</c:v>
                </c:pt>
                <c:pt idx="2">
                  <c:v>0.3</c:v>
                </c:pt>
                <c:pt idx="3">
                  <c:v>0.27</c:v>
                </c:pt>
                <c:pt idx="4">
                  <c:v>0.24</c:v>
                </c:pt>
                <c:pt idx="5">
                  <c:v>0.21</c:v>
                </c:pt>
                <c:pt idx="6">
                  <c:v>0.18</c:v>
                </c:pt>
                <c:pt idx="7">
                  <c:v>0.15</c:v>
                </c:pt>
                <c:pt idx="8">
                  <c:v>0.12</c:v>
                </c:pt>
                <c:pt idx="9">
                  <c:v>0.09</c:v>
                </c:pt>
                <c:pt idx="10">
                  <c:v>0.06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0781888"/>
        <c:axId val="230783456"/>
      </c:scatterChart>
      <c:valAx>
        <c:axId val="230781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30783456"/>
        <c:crosses val="autoZero"/>
        <c:crossBetween val="midCat"/>
      </c:valAx>
      <c:valAx>
        <c:axId val="230783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307818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1"/>
          <c:tx>
            <c:strRef>
              <c:f>Foglio3!$E$1</c:f>
              <c:strCache>
                <c:ptCount val="1"/>
                <c:pt idx="0">
                  <c:v>Velocità(m/s)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5">
                  <a:shade val="53000"/>
                </a:schemeClr>
              </a:solidFill>
              <a:ln>
                <a:noFill/>
              </a:ln>
              <a:effectLst/>
            </c:spPr>
          </c:marker>
          <c:xVal>
            <c:numRef>
              <c:f>Foglio3!$D$2:$D$12</c:f>
              <c:numCache>
                <c:formatCode>0.00</c:formatCode>
                <c:ptCount val="11"/>
                <c:pt idx="0">
                  <c:v>0</c:v>
                </c:pt>
                <c:pt idx="1">
                  <c:v>6.27</c:v>
                </c:pt>
                <c:pt idx="2">
                  <c:v>12.58</c:v>
                </c:pt>
                <c:pt idx="3">
                  <c:v>19.37</c:v>
                </c:pt>
                <c:pt idx="4">
                  <c:v>26.46</c:v>
                </c:pt>
                <c:pt idx="5">
                  <c:v>33.78</c:v>
                </c:pt>
                <c:pt idx="6">
                  <c:v>41.45</c:v>
                </c:pt>
                <c:pt idx="7">
                  <c:v>49.93</c:v>
                </c:pt>
                <c:pt idx="8">
                  <c:v>59.47</c:v>
                </c:pt>
                <c:pt idx="9">
                  <c:v>69.260000000000005</c:v>
                </c:pt>
                <c:pt idx="10">
                  <c:v>83.29</c:v>
                </c:pt>
              </c:numCache>
            </c:numRef>
          </c:xVal>
          <c:yVal>
            <c:numRef>
              <c:f>Foglio3!$E$2:$E$12</c:f>
              <c:numCache>
                <c:formatCode>0.000000</c:formatCode>
                <c:ptCount val="11"/>
                <c:pt idx="0">
                  <c:v>2.6576681508420119</c:v>
                </c:pt>
                <c:pt idx="1">
                  <c:v>2.5445235310368033</c:v>
                </c:pt>
                <c:pt idx="2">
                  <c:v>2.4261079942986874</c:v>
                </c:pt>
                <c:pt idx="3">
                  <c:v>2.3016081334579961</c:v>
                </c:pt>
                <c:pt idx="4">
                  <c:v>2.1699769584030149</c:v>
                </c:pt>
                <c:pt idx="5">
                  <c:v>2.0298275788844724</c:v>
                </c:pt>
                <c:pt idx="6">
                  <c:v>1.879255171603899</c:v>
                </c:pt>
                <c:pt idx="7">
                  <c:v>1.7155174146594956</c:v>
                </c:pt>
                <c:pt idx="8">
                  <c:v>1.5344054223053307</c:v>
                </c:pt>
                <c:pt idx="9">
                  <c:v>1.328834075421006</c:v>
                </c:pt>
                <c:pt idx="10">
                  <c:v>1.0849884792015074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0782672"/>
        <c:axId val="230777576"/>
      </c:scatterChart>
      <c:scatterChart>
        <c:scatterStyle val="smoothMarker"/>
        <c:varyColors val="0"/>
        <c:ser>
          <c:idx val="4"/>
          <c:order val="0"/>
          <c:tx>
            <c:strRef>
              <c:f>Foglio3!$F$1</c:f>
              <c:strCache>
                <c:ptCount val="1"/>
                <c:pt idx="0">
                  <c:v>y stimata su a (v)</c:v>
                </c:pt>
              </c:strCache>
            </c:strRef>
          </c:tx>
          <c:spPr>
            <a:ln w="38100" cap="rnd">
              <a:solidFill>
                <a:schemeClr val="accent5">
                  <a:tint val="5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Foglio3!$D$2:$D$12</c:f>
              <c:numCache>
                <c:formatCode>0.00</c:formatCode>
                <c:ptCount val="11"/>
                <c:pt idx="0">
                  <c:v>0</c:v>
                </c:pt>
                <c:pt idx="1">
                  <c:v>6.27</c:v>
                </c:pt>
                <c:pt idx="2">
                  <c:v>12.58</c:v>
                </c:pt>
                <c:pt idx="3">
                  <c:v>19.37</c:v>
                </c:pt>
                <c:pt idx="4">
                  <c:v>26.46</c:v>
                </c:pt>
                <c:pt idx="5">
                  <c:v>33.78</c:v>
                </c:pt>
                <c:pt idx="6">
                  <c:v>41.45</c:v>
                </c:pt>
                <c:pt idx="7">
                  <c:v>49.93</c:v>
                </c:pt>
                <c:pt idx="8">
                  <c:v>59.47</c:v>
                </c:pt>
                <c:pt idx="9">
                  <c:v>69.260000000000005</c:v>
                </c:pt>
                <c:pt idx="10">
                  <c:v>83.29</c:v>
                </c:pt>
              </c:numCache>
            </c:numRef>
          </c:xVal>
          <c:yVal>
            <c:numRef>
              <c:f>Foglio3!$F$2:$F$12</c:f>
              <c:numCache>
                <c:formatCode>0.00000</c:formatCode>
                <c:ptCount val="11"/>
                <c:pt idx="0">
                  <c:v>2.6665582573610198</c:v>
                </c:pt>
                <c:pt idx="1">
                  <c:v>2.5470524268136314</c:v>
                </c:pt>
                <c:pt idx="2">
                  <c:v>2.4267841986231975</c:v>
                </c:pt>
                <c:pt idx="3">
                  <c:v>2.2973671987162172</c:v>
                </c:pt>
                <c:pt idx="4">
                  <c:v>2.162232216486395</c:v>
                </c:pt>
                <c:pt idx="5">
                  <c:v>2.0227134478090614</c:v>
                </c:pt>
                <c:pt idx="6">
                  <c:v>1.8765236997550789</c:v>
                </c:pt>
                <c:pt idx="7">
                  <c:v>1.7148953994294245</c:v>
                </c:pt>
                <c:pt idx="8">
                  <c:v>1.5330635615630632</c:v>
                </c:pt>
                <c:pt idx="9">
                  <c:v>1.3464667384276674</c:v>
                </c:pt>
                <c:pt idx="10">
                  <c:v>1.0790557651294441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0782672"/>
        <c:axId val="230777576"/>
      </c:scatterChart>
      <c:valAx>
        <c:axId val="230782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30777576"/>
        <c:crosses val="autoZero"/>
        <c:crossBetween val="midCat"/>
      </c:valAx>
      <c:valAx>
        <c:axId val="230777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307826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1"/>
          <c:tx>
            <c:v>esp1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5"/>
              </a:solidFill>
              <a:ln>
                <a:noFill/>
              </a:ln>
              <a:effectLst/>
            </c:spPr>
          </c:marker>
          <c:xVal>
            <c:numRef>
              <c:f>Foglio3!$D$2:$D$12</c:f>
              <c:numCache>
                <c:formatCode>0.00</c:formatCode>
                <c:ptCount val="11"/>
                <c:pt idx="0">
                  <c:v>0</c:v>
                </c:pt>
                <c:pt idx="1">
                  <c:v>6.27</c:v>
                </c:pt>
                <c:pt idx="2">
                  <c:v>12.58</c:v>
                </c:pt>
                <c:pt idx="3">
                  <c:v>19.37</c:v>
                </c:pt>
                <c:pt idx="4">
                  <c:v>26.46</c:v>
                </c:pt>
                <c:pt idx="5">
                  <c:v>33.78</c:v>
                </c:pt>
                <c:pt idx="6">
                  <c:v>41.45</c:v>
                </c:pt>
                <c:pt idx="7">
                  <c:v>49.93</c:v>
                </c:pt>
                <c:pt idx="8">
                  <c:v>59.47</c:v>
                </c:pt>
                <c:pt idx="9">
                  <c:v>69.260000000000005</c:v>
                </c:pt>
                <c:pt idx="10">
                  <c:v>83.29</c:v>
                </c:pt>
              </c:numCache>
            </c:numRef>
          </c:xVal>
          <c:yVal>
            <c:numRef>
              <c:f>Foglio3!$E$2:$E$12</c:f>
              <c:numCache>
                <c:formatCode>0.000000</c:formatCode>
                <c:ptCount val="11"/>
                <c:pt idx="0">
                  <c:v>2.6576681508420119</c:v>
                </c:pt>
                <c:pt idx="1">
                  <c:v>2.5445235310368033</c:v>
                </c:pt>
                <c:pt idx="2">
                  <c:v>2.4261079942986874</c:v>
                </c:pt>
                <c:pt idx="3">
                  <c:v>2.3016081334579961</c:v>
                </c:pt>
                <c:pt idx="4">
                  <c:v>2.1699769584030149</c:v>
                </c:pt>
                <c:pt idx="5">
                  <c:v>2.0298275788844724</c:v>
                </c:pt>
                <c:pt idx="6">
                  <c:v>1.879255171603899</c:v>
                </c:pt>
                <c:pt idx="7">
                  <c:v>1.7155174146594956</c:v>
                </c:pt>
                <c:pt idx="8">
                  <c:v>1.5344054223053307</c:v>
                </c:pt>
                <c:pt idx="9">
                  <c:v>1.328834075421006</c:v>
                </c:pt>
                <c:pt idx="10">
                  <c:v>1.0849884792015074</c:v>
                </c:pt>
              </c:numCache>
            </c:numRef>
          </c:yVal>
          <c:smooth val="0"/>
        </c:ser>
        <c:ser>
          <c:idx val="2"/>
          <c:order val="2"/>
          <c:tx>
            <c:v>esp2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xVal>
            <c:numRef>
              <c:f>Foglio3!$D$46:$D$56</c:f>
              <c:numCache>
                <c:formatCode>0.00</c:formatCode>
                <c:ptCount val="11"/>
                <c:pt idx="0">
                  <c:v>0</c:v>
                </c:pt>
                <c:pt idx="1">
                  <c:v>6.16</c:v>
                </c:pt>
                <c:pt idx="2">
                  <c:v>12.62</c:v>
                </c:pt>
                <c:pt idx="3">
                  <c:v>19.399999999999999</c:v>
                </c:pt>
                <c:pt idx="4">
                  <c:v>26.43</c:v>
                </c:pt>
                <c:pt idx="5">
                  <c:v>33.92</c:v>
                </c:pt>
                <c:pt idx="6">
                  <c:v>41.67</c:v>
                </c:pt>
                <c:pt idx="7">
                  <c:v>50.31</c:v>
                </c:pt>
                <c:pt idx="8">
                  <c:v>59.96</c:v>
                </c:pt>
                <c:pt idx="9">
                  <c:v>70.39</c:v>
                </c:pt>
                <c:pt idx="10">
                  <c:v>83.98</c:v>
                </c:pt>
              </c:numCache>
            </c:numRef>
          </c:xVal>
          <c:yVal>
            <c:numRef>
              <c:f>Foglio3!$E$46:$E$56</c:f>
              <c:numCache>
                <c:formatCode>0.00</c:formatCode>
                <c:ptCount val="11"/>
                <c:pt idx="0">
                  <c:v>2.6576681508420119</c:v>
                </c:pt>
                <c:pt idx="1">
                  <c:v>2.5445235310368033</c:v>
                </c:pt>
                <c:pt idx="2">
                  <c:v>2.4261079942986874</c:v>
                </c:pt>
                <c:pt idx="3">
                  <c:v>2.3016081334579961</c:v>
                </c:pt>
                <c:pt idx="4">
                  <c:v>2.1699769584030149</c:v>
                </c:pt>
                <c:pt idx="5">
                  <c:v>2.0298275788844724</c:v>
                </c:pt>
                <c:pt idx="6">
                  <c:v>1.879255171603899</c:v>
                </c:pt>
                <c:pt idx="7">
                  <c:v>1.7155174146594956</c:v>
                </c:pt>
                <c:pt idx="8">
                  <c:v>1.5344054223053307</c:v>
                </c:pt>
                <c:pt idx="9">
                  <c:v>1.328834075421006</c:v>
                </c:pt>
                <c:pt idx="10">
                  <c:v>1.0849884792015074</c:v>
                </c:pt>
              </c:numCache>
            </c:numRef>
          </c:yVal>
          <c:smooth val="0"/>
        </c:ser>
        <c:ser>
          <c:idx val="3"/>
          <c:order val="3"/>
          <c:tx>
            <c:v>esp3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</c:marker>
          <c:xVal>
            <c:numRef>
              <c:f>Foglio3!$D$59:$D$69</c:f>
              <c:numCache>
                <c:formatCode>0.00</c:formatCode>
                <c:ptCount val="11"/>
                <c:pt idx="0">
                  <c:v>0</c:v>
                </c:pt>
                <c:pt idx="1">
                  <c:v>6.1</c:v>
                </c:pt>
                <c:pt idx="2" formatCode="General">
                  <c:v>12.62</c:v>
                </c:pt>
                <c:pt idx="3" formatCode="General">
                  <c:v>19.43</c:v>
                </c:pt>
                <c:pt idx="4" formatCode="General">
                  <c:v>26.34</c:v>
                </c:pt>
                <c:pt idx="5" formatCode="General">
                  <c:v>33.57</c:v>
                </c:pt>
                <c:pt idx="6" formatCode="General">
                  <c:v>41.28</c:v>
                </c:pt>
                <c:pt idx="7" formatCode="General">
                  <c:v>49.99</c:v>
                </c:pt>
                <c:pt idx="8" formatCode="General">
                  <c:v>59.59</c:v>
                </c:pt>
                <c:pt idx="9" formatCode="General">
                  <c:v>69.62</c:v>
                </c:pt>
                <c:pt idx="10" formatCode="General">
                  <c:v>82.95</c:v>
                </c:pt>
              </c:numCache>
            </c:numRef>
          </c:xVal>
          <c:yVal>
            <c:numRef>
              <c:f>Foglio3!$E$59:$E$69</c:f>
              <c:numCache>
                <c:formatCode>0.00</c:formatCode>
                <c:ptCount val="11"/>
                <c:pt idx="0">
                  <c:v>2.6576681508420119</c:v>
                </c:pt>
                <c:pt idx="1">
                  <c:v>2.5445235310368033</c:v>
                </c:pt>
                <c:pt idx="2">
                  <c:v>2.4261079942986874</c:v>
                </c:pt>
                <c:pt idx="3">
                  <c:v>2.3016081334579961</c:v>
                </c:pt>
                <c:pt idx="4">
                  <c:v>2.1699769584030149</c:v>
                </c:pt>
                <c:pt idx="5">
                  <c:v>2.0298275788844724</c:v>
                </c:pt>
                <c:pt idx="6">
                  <c:v>1.879255171603899</c:v>
                </c:pt>
                <c:pt idx="7">
                  <c:v>1.7155174146594956</c:v>
                </c:pt>
                <c:pt idx="8">
                  <c:v>1.5344054223053307</c:v>
                </c:pt>
                <c:pt idx="9">
                  <c:v>1.328834075421006</c:v>
                </c:pt>
                <c:pt idx="10">
                  <c:v>1.0849884792015074</c:v>
                </c:pt>
              </c:numCache>
            </c:numRef>
          </c:yVal>
          <c:smooth val="0"/>
        </c:ser>
        <c:ser>
          <c:idx val="4"/>
          <c:order val="4"/>
          <c:tx>
            <c:v>esp4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</c:marker>
          <c:xVal>
            <c:numRef>
              <c:f>Foglio3!$D$72:$D$82</c:f>
              <c:numCache>
                <c:formatCode>0.00</c:formatCode>
                <c:ptCount val="11"/>
                <c:pt idx="0">
                  <c:v>0</c:v>
                </c:pt>
                <c:pt idx="1">
                  <c:v>6.3</c:v>
                </c:pt>
                <c:pt idx="2">
                  <c:v>12.71</c:v>
                </c:pt>
                <c:pt idx="3">
                  <c:v>19.309999999999999</c:v>
                </c:pt>
                <c:pt idx="4">
                  <c:v>26.35</c:v>
                </c:pt>
                <c:pt idx="5">
                  <c:v>33.93</c:v>
                </c:pt>
                <c:pt idx="6">
                  <c:v>41.57</c:v>
                </c:pt>
                <c:pt idx="7">
                  <c:v>49.98</c:v>
                </c:pt>
                <c:pt idx="8">
                  <c:v>59.59</c:v>
                </c:pt>
                <c:pt idx="9">
                  <c:v>70.05</c:v>
                </c:pt>
                <c:pt idx="10">
                  <c:v>83.2</c:v>
                </c:pt>
              </c:numCache>
            </c:numRef>
          </c:xVal>
          <c:yVal>
            <c:numRef>
              <c:f>Foglio3!$E$72:$E$82</c:f>
              <c:numCache>
                <c:formatCode>0.00</c:formatCode>
                <c:ptCount val="11"/>
                <c:pt idx="0">
                  <c:v>2.6576681508420119</c:v>
                </c:pt>
                <c:pt idx="1">
                  <c:v>2.5445235310368033</c:v>
                </c:pt>
                <c:pt idx="2">
                  <c:v>2.4261079942986874</c:v>
                </c:pt>
                <c:pt idx="3">
                  <c:v>2.3016081334579961</c:v>
                </c:pt>
                <c:pt idx="4">
                  <c:v>2.1699769584030149</c:v>
                </c:pt>
                <c:pt idx="5">
                  <c:v>2.0298275788844724</c:v>
                </c:pt>
                <c:pt idx="6">
                  <c:v>1.879255171603899</c:v>
                </c:pt>
                <c:pt idx="7">
                  <c:v>1.7155174146594956</c:v>
                </c:pt>
                <c:pt idx="8">
                  <c:v>1.5344054223053307</c:v>
                </c:pt>
                <c:pt idx="9">
                  <c:v>1.328834075421006</c:v>
                </c:pt>
                <c:pt idx="10">
                  <c:v>1.0849884792015074</c:v>
                </c:pt>
              </c:numCache>
            </c:numRef>
          </c:yVal>
          <c:smooth val="0"/>
        </c:ser>
        <c:ser>
          <c:idx val="5"/>
          <c:order val="5"/>
          <c:tx>
            <c:v>esp5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</c:marker>
          <c:xVal>
            <c:numRef>
              <c:f>Foglio3!$D$85:$D$95</c:f>
              <c:numCache>
                <c:formatCode>0.00</c:formatCode>
                <c:ptCount val="11"/>
                <c:pt idx="0">
                  <c:v>0</c:v>
                </c:pt>
                <c:pt idx="1">
                  <c:v>6.21</c:v>
                </c:pt>
                <c:pt idx="2">
                  <c:v>12.54</c:v>
                </c:pt>
                <c:pt idx="3">
                  <c:v>19.3</c:v>
                </c:pt>
                <c:pt idx="4">
                  <c:v>26.28</c:v>
                </c:pt>
                <c:pt idx="5">
                  <c:v>33.68</c:v>
                </c:pt>
                <c:pt idx="6">
                  <c:v>41.21</c:v>
                </c:pt>
                <c:pt idx="7">
                  <c:v>50.02</c:v>
                </c:pt>
                <c:pt idx="8">
                  <c:v>59.36</c:v>
                </c:pt>
                <c:pt idx="9">
                  <c:v>69.37</c:v>
                </c:pt>
                <c:pt idx="10">
                  <c:v>82.34</c:v>
                </c:pt>
              </c:numCache>
            </c:numRef>
          </c:xVal>
          <c:yVal>
            <c:numRef>
              <c:f>Foglio3!$E$85:$E$95</c:f>
              <c:numCache>
                <c:formatCode>0.00</c:formatCode>
                <c:ptCount val="11"/>
                <c:pt idx="0">
                  <c:v>2.6576681508420119</c:v>
                </c:pt>
                <c:pt idx="1">
                  <c:v>2.5445235310368033</c:v>
                </c:pt>
                <c:pt idx="2">
                  <c:v>2.4261079942986874</c:v>
                </c:pt>
                <c:pt idx="3">
                  <c:v>2.3016081334579961</c:v>
                </c:pt>
                <c:pt idx="4">
                  <c:v>2.1699769584030149</c:v>
                </c:pt>
                <c:pt idx="5">
                  <c:v>2.0298275788844724</c:v>
                </c:pt>
                <c:pt idx="6">
                  <c:v>1.879255171603899</c:v>
                </c:pt>
                <c:pt idx="7">
                  <c:v>1.7155174146594956</c:v>
                </c:pt>
                <c:pt idx="8">
                  <c:v>1.5344054223053307</c:v>
                </c:pt>
                <c:pt idx="9">
                  <c:v>1.328834075421006</c:v>
                </c:pt>
                <c:pt idx="10">
                  <c:v>1.0849884792015074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0779928"/>
        <c:axId val="230777968"/>
      </c:scatterChart>
      <c:scatterChart>
        <c:scatterStyle val="smoothMarker"/>
        <c:varyColors val="0"/>
        <c:ser>
          <c:idx val="0"/>
          <c:order val="0"/>
          <c:tx>
            <c:strRef>
              <c:f>Foglio3!$F$1</c:f>
              <c:strCache>
                <c:ptCount val="1"/>
                <c:pt idx="0">
                  <c:v>y stimata su a (v)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Foglio3!$H$64:$H$74</c:f>
              <c:numCache>
                <c:formatCode>0.00</c:formatCode>
                <c:ptCount val="11"/>
                <c:pt idx="0">
                  <c:v>0</c:v>
                </c:pt>
                <c:pt idx="1">
                  <c:v>6.2080000000000002</c:v>
                </c:pt>
                <c:pt idx="2">
                  <c:v>12.614000000000001</c:v>
                </c:pt>
                <c:pt idx="3">
                  <c:v>19.361999999999998</c:v>
                </c:pt>
                <c:pt idx="4">
                  <c:v>26.372000000000003</c:v>
                </c:pt>
                <c:pt idx="5">
                  <c:v>33.776000000000003</c:v>
                </c:pt>
                <c:pt idx="6">
                  <c:v>41.436</c:v>
                </c:pt>
                <c:pt idx="7">
                  <c:v>50.046000000000006</c:v>
                </c:pt>
                <c:pt idx="8">
                  <c:v>59.594000000000008</c:v>
                </c:pt>
                <c:pt idx="9">
                  <c:v>69.738</c:v>
                </c:pt>
                <c:pt idx="10">
                  <c:v>83.152000000000001</c:v>
                </c:pt>
              </c:numCache>
            </c:numRef>
          </c:xVal>
          <c:yVal>
            <c:numRef>
              <c:f>Foglio3!$F$2:$F$12</c:f>
              <c:numCache>
                <c:formatCode>0.00000</c:formatCode>
                <c:ptCount val="11"/>
                <c:pt idx="0">
                  <c:v>2.6665582573610198</c:v>
                </c:pt>
                <c:pt idx="1">
                  <c:v>2.5470524268136314</c:v>
                </c:pt>
                <c:pt idx="2">
                  <c:v>2.4267841986231975</c:v>
                </c:pt>
                <c:pt idx="3">
                  <c:v>2.2973671987162172</c:v>
                </c:pt>
                <c:pt idx="4">
                  <c:v>2.162232216486395</c:v>
                </c:pt>
                <c:pt idx="5">
                  <c:v>2.0227134478090614</c:v>
                </c:pt>
                <c:pt idx="6">
                  <c:v>1.8765236997550789</c:v>
                </c:pt>
                <c:pt idx="7">
                  <c:v>1.7148953994294245</c:v>
                </c:pt>
                <c:pt idx="8">
                  <c:v>1.5330635615630632</c:v>
                </c:pt>
                <c:pt idx="9">
                  <c:v>1.3464667384276674</c:v>
                </c:pt>
                <c:pt idx="10">
                  <c:v>1.0790557651294441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0779928"/>
        <c:axId val="230777968"/>
      </c:scatterChart>
      <c:valAx>
        <c:axId val="230779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30777968"/>
        <c:crosses val="autoZero"/>
        <c:crossBetween val="midCat"/>
      </c:valAx>
      <c:valAx>
        <c:axId val="230777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307799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8DF2-E5FD-40E9-A74E-6AA92F414BCA}" type="datetimeFigureOut">
              <a:rPr lang="it-IT" smtClean="0"/>
              <a:t>04/03/2017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8998-8500-499B-8F50-B5BDAFE12A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093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8DF2-E5FD-40E9-A74E-6AA92F414BCA}" type="datetimeFigureOut">
              <a:rPr lang="it-IT" smtClean="0"/>
              <a:t>04/03/2017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8998-8500-499B-8F50-B5BDAFE12A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2476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8DF2-E5FD-40E9-A74E-6AA92F414BCA}" type="datetimeFigureOut">
              <a:rPr lang="it-IT" smtClean="0"/>
              <a:t>04/03/2017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8998-8500-499B-8F50-B5BDAFE12A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1581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8DF2-E5FD-40E9-A74E-6AA92F414BCA}" type="datetimeFigureOut">
              <a:rPr lang="it-IT" smtClean="0"/>
              <a:t>04/03/2017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8998-8500-499B-8F50-B5BDAFE12A15}" type="slidenum">
              <a:rPr lang="it-IT" smtClean="0"/>
              <a:t>‹N›</a:t>
            </a:fld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5126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8DF2-E5FD-40E9-A74E-6AA92F414BCA}" type="datetimeFigureOut">
              <a:rPr lang="it-IT" smtClean="0"/>
              <a:t>04/03/2017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8998-8500-499B-8F50-B5BDAFE12A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8007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8DF2-E5FD-40E9-A74E-6AA92F414BCA}" type="datetimeFigureOut">
              <a:rPr lang="it-IT" smtClean="0"/>
              <a:t>04/03/2017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8998-8500-499B-8F50-B5BDAFE12A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701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8DF2-E5FD-40E9-A74E-6AA92F414BCA}" type="datetimeFigureOut">
              <a:rPr lang="it-IT" smtClean="0"/>
              <a:t>04/03/2017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8998-8500-499B-8F50-B5BDAFE12A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7763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8DF2-E5FD-40E9-A74E-6AA92F414BCA}" type="datetimeFigureOut">
              <a:rPr lang="it-IT" smtClean="0"/>
              <a:t>04/03/2017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8998-8500-499B-8F50-B5BDAFE12A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2699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8DF2-E5FD-40E9-A74E-6AA92F414BCA}" type="datetimeFigureOut">
              <a:rPr lang="it-IT" smtClean="0"/>
              <a:t>04/03/2017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8998-8500-499B-8F50-B5BDAFE12A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538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8DF2-E5FD-40E9-A74E-6AA92F414BCA}" type="datetimeFigureOut">
              <a:rPr lang="it-IT" smtClean="0"/>
              <a:t>04/03/2017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8998-8500-499B-8F50-B5BDAFE12A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4554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8DF2-E5FD-40E9-A74E-6AA92F414BCA}" type="datetimeFigureOut">
              <a:rPr lang="it-IT" smtClean="0"/>
              <a:t>04/03/2017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8998-8500-499B-8F50-B5BDAFE12A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2333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8DF2-E5FD-40E9-A74E-6AA92F414BCA}" type="datetimeFigureOut">
              <a:rPr lang="it-IT" smtClean="0"/>
              <a:t>04/03/2017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8998-8500-499B-8F50-B5BDAFE12A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6473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8DF2-E5FD-40E9-A74E-6AA92F414BCA}" type="datetimeFigureOut">
              <a:rPr lang="it-IT" smtClean="0"/>
              <a:t>04/03/2017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8998-8500-499B-8F50-B5BDAFE12A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4532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8DF2-E5FD-40E9-A74E-6AA92F414BCA}" type="datetimeFigureOut">
              <a:rPr lang="it-IT" smtClean="0"/>
              <a:t>04/03/2017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8998-8500-499B-8F50-B5BDAFE12A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4455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8DF2-E5FD-40E9-A74E-6AA92F414BCA}" type="datetimeFigureOut">
              <a:rPr lang="it-IT" smtClean="0"/>
              <a:t>04/03/2017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8998-8500-499B-8F50-B5BDAFE12A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6759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8DF2-E5FD-40E9-A74E-6AA92F414BCA}" type="datetimeFigureOut">
              <a:rPr lang="it-IT" smtClean="0"/>
              <a:t>04/03/2017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8998-8500-499B-8F50-B5BDAFE12A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5296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8DF2-E5FD-40E9-A74E-6AA92F414BCA}" type="datetimeFigureOut">
              <a:rPr lang="it-IT" smtClean="0"/>
              <a:t>04/03/2017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8998-8500-499B-8F50-B5BDAFE12A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7747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128DF2-E5FD-40E9-A74E-6AA92F414BCA}" type="datetimeFigureOut">
              <a:rPr lang="it-IT" smtClean="0"/>
              <a:t>04/03/2017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DC78998-8500-499B-8F50-B5BDAFE12A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31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Discesa del livello di un liquido 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3098128" y="4123650"/>
            <a:ext cx="600420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Scopo: osservare la variazione di velocita al passare del tempo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07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8331344"/>
              </p:ext>
            </p:extLst>
          </p:nvPr>
        </p:nvGraphicFramePr>
        <p:xfrm>
          <a:off x="4170218" y="2119747"/>
          <a:ext cx="8021782" cy="37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ttangolo 5"/>
          <p:cNvSpPr/>
          <p:nvPr/>
        </p:nvSpPr>
        <p:spPr>
          <a:xfrm>
            <a:off x="4170218" y="708952"/>
            <a:ext cx="3174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latin typeface="+mj-lt"/>
              </a:rPr>
              <a:t>Retta di regressione</a:t>
            </a:r>
            <a:endParaRPr lang="it-IT" sz="2400" b="1" dirty="0">
              <a:latin typeface="+mj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18689" y="2119747"/>
            <a:ext cx="308661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Calibri" panose="020F0502020204030204" pitchFamily="34" charset="0"/>
                <a:cs typeface="Courier New" panose="02070309020205020404" pitchFamily="49" charset="0"/>
              </a:rPr>
              <a:t>Y=A+BX</a:t>
            </a:r>
          </a:p>
          <a:p>
            <a:r>
              <a:rPr lang="it-IT" b="1" dirty="0" smtClean="0">
                <a:latin typeface="Calibri" panose="020F0502020204030204" pitchFamily="34" charset="0"/>
                <a:cs typeface="Courier New" panose="02070309020205020404" pitchFamily="49" charset="0"/>
              </a:rPr>
              <a:t>A=intercetta (regressione)</a:t>
            </a:r>
          </a:p>
          <a:p>
            <a:r>
              <a:rPr lang="it-IT" b="1" dirty="0" smtClean="0">
                <a:latin typeface="Calibri" panose="020F0502020204030204" pitchFamily="34" charset="0"/>
                <a:cs typeface="Courier New" panose="02070309020205020404" pitchFamily="49" charset="0"/>
              </a:rPr>
              <a:t>B=</a:t>
            </a:r>
            <a:r>
              <a:rPr lang="it-IT" b="1" dirty="0" err="1" smtClean="0">
                <a:latin typeface="Calibri" panose="020F0502020204030204" pitchFamily="34" charset="0"/>
                <a:cs typeface="Courier New" panose="02070309020205020404" pitchFamily="49" charset="0"/>
              </a:rPr>
              <a:t>coeff.angolare</a:t>
            </a:r>
            <a:r>
              <a:rPr lang="it-IT" b="1" dirty="0">
                <a:latin typeface="Calibri" panose="020F0502020204030204" pitchFamily="34" charset="0"/>
                <a:cs typeface="Courier New" panose="02070309020205020404" pitchFamily="49" charset="0"/>
              </a:rPr>
              <a:t> </a:t>
            </a:r>
            <a:r>
              <a:rPr lang="it-IT" b="1" dirty="0" smtClean="0">
                <a:latin typeface="Calibri" panose="020F0502020204030204" pitchFamily="34" charset="0"/>
                <a:cs typeface="Courier New" panose="02070309020205020404" pitchFamily="49" charset="0"/>
              </a:rPr>
              <a:t>(regressione)</a:t>
            </a:r>
          </a:p>
          <a:p>
            <a:r>
              <a:rPr lang="it-IT" b="1" dirty="0" smtClean="0">
                <a:latin typeface="Calibri" panose="020F0502020204030204" pitchFamily="34" charset="0"/>
                <a:cs typeface="Courier New" panose="02070309020205020404" pitchFamily="49" charset="0"/>
              </a:rPr>
              <a:t>X=Valore del tempo ad</a:t>
            </a:r>
          </a:p>
          <a:p>
            <a:r>
              <a:rPr lang="it-IT" b="1" dirty="0">
                <a:latin typeface="Calibri" panose="020F0502020204030204" pitchFamily="34" charset="0"/>
                <a:cs typeface="Courier New" panose="02070309020205020404" pitchFamily="49" charset="0"/>
              </a:rPr>
              <a:t>u</a:t>
            </a:r>
            <a:r>
              <a:rPr lang="it-IT" b="1" dirty="0" smtClean="0">
                <a:latin typeface="Calibri" panose="020F0502020204030204" pitchFamily="34" charset="0"/>
                <a:cs typeface="Courier New" panose="02070309020205020404" pitchFamily="49" charset="0"/>
              </a:rPr>
              <a:t>na determinata altezza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910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839999"/>
              </p:ext>
            </p:extLst>
          </p:nvPr>
        </p:nvGraphicFramePr>
        <p:xfrm>
          <a:off x="8457767" y="1676396"/>
          <a:ext cx="3637251" cy="35329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2404"/>
                <a:gridCol w="1355742"/>
                <a:gridCol w="1439105"/>
              </a:tblGrid>
              <a:tr h="57427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>
                          <a:effectLst/>
                        </a:rPr>
                        <a:t>nome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>
                          <a:effectLst/>
                        </a:rPr>
                        <a:t>Media tempi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y stimata su a (v)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896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h1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0,00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2,66656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896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h2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6,21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2,54705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896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h3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12,61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2,42678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896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h4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19,36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2,29737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896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h5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26,37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2,16223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896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h6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33,78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2,02271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896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h7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41,44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1,87652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896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h8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50,05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1,71490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896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h9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59,59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1,53306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896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h10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69,74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1,34647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896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h11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 dirty="0">
                          <a:effectLst/>
                        </a:rPr>
                        <a:t>83,15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 dirty="0">
                          <a:effectLst/>
                        </a:rPr>
                        <a:t>1,07906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0" name="Gra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7869632"/>
              </p:ext>
            </p:extLst>
          </p:nvPr>
        </p:nvGraphicFramePr>
        <p:xfrm>
          <a:off x="96982" y="526472"/>
          <a:ext cx="8360785" cy="6054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281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688511" y="598116"/>
            <a:ext cx="28534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smtClean="0">
                <a:latin typeface="Calibri" panose="020F0502020204030204" pitchFamily="34" charset="0"/>
                <a:cs typeface="Courier New" panose="02070309020205020404" pitchFamily="49" charset="0"/>
              </a:rPr>
              <a:t>CONCLUSIONI</a:t>
            </a:r>
            <a:endParaRPr lang="it-IT" sz="3600" dirty="0"/>
          </a:p>
        </p:txBody>
      </p:sp>
      <p:sp>
        <p:nvSpPr>
          <p:cNvPr id="5" name="Rettangolo 4"/>
          <p:cNvSpPr/>
          <p:nvPr/>
        </p:nvSpPr>
        <p:spPr>
          <a:xfrm>
            <a:off x="365893" y="1540226"/>
            <a:ext cx="99293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La velocità calcolata non dipende dal tempo trascorso, essa infatti, alle stesse altezze, </a:t>
            </a:r>
            <a:endParaRPr lang="it-IT" dirty="0" smtClean="0"/>
          </a:p>
          <a:p>
            <a:r>
              <a:rPr lang="it-IT" dirty="0" smtClean="0"/>
              <a:t>è </a:t>
            </a:r>
            <a:r>
              <a:rPr lang="it-IT" dirty="0"/>
              <a:t>uguale in ogni esperimento perché la formula è = √2gh </a:t>
            </a:r>
          </a:p>
          <a:p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365893" y="2784491"/>
            <a:ext cx="107035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Il grafico v/t dei dati raccolti, come da aspettativa, ha evidenziato la linearità dell’andamento </a:t>
            </a:r>
            <a:endParaRPr lang="it-IT" dirty="0" smtClean="0"/>
          </a:p>
          <a:p>
            <a:r>
              <a:rPr lang="it-IT" dirty="0" smtClean="0"/>
              <a:t>delle </a:t>
            </a:r>
            <a:r>
              <a:rPr lang="it-IT" dirty="0"/>
              <a:t>velocità nel tempo.</a:t>
            </a:r>
          </a:p>
          <a:p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365893" y="4310216"/>
            <a:ext cx="114714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Il grafico h/t dei dati raccolti rappresenta un ramo </a:t>
            </a:r>
            <a:r>
              <a:rPr lang="it-IT" smtClean="0"/>
              <a:t>di parabola</a:t>
            </a:r>
            <a:r>
              <a:rPr lang="it-IT" smtClean="0"/>
              <a:t> </a:t>
            </a:r>
            <a:r>
              <a:rPr lang="it-IT" dirty="0"/>
              <a:t>come da aspettativa iniziale. </a:t>
            </a:r>
            <a:endParaRPr lang="it-IT" dirty="0" smtClean="0"/>
          </a:p>
          <a:p>
            <a:r>
              <a:rPr lang="it-IT" dirty="0" smtClean="0"/>
              <a:t>Per </a:t>
            </a:r>
            <a:r>
              <a:rPr lang="it-IT" dirty="0"/>
              <a:t>evidenziare maggiormente il fenomeno è stato costruito il grafico con il tempo quadratico (t^2).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3049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369857" y="611052"/>
            <a:ext cx="3911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/>
              <a:t>Cause d’errore e consigli</a:t>
            </a:r>
            <a:endParaRPr lang="it-IT" sz="2400" b="1" dirty="0"/>
          </a:p>
        </p:txBody>
      </p:sp>
      <p:sp>
        <p:nvSpPr>
          <p:cNvPr id="5" name="Rettangolo 4"/>
          <p:cNvSpPr/>
          <p:nvPr/>
        </p:nvSpPr>
        <p:spPr>
          <a:xfrm>
            <a:off x="374073" y="1072717"/>
            <a:ext cx="8769927" cy="4531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it-IT" b="1" dirty="0" smtClean="0">
              <a:effectLst/>
              <a:latin typeface="+mj-lt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 smtClean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Le cause d’errore sono: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 smtClean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La poca precisione nell’effettuare il foro da cui usciva il liquido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 smtClean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L’utilizzo del cronometro.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600" dirty="0" smtClean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 smtClean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Consigli: </a:t>
            </a:r>
            <a:endParaRPr lang="it-IT" sz="1600" b="1" dirty="0" smtClean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dirty="0" smtClean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Effettuare con maggiore precisione il foro alla base del cilindro così che l’acqua fuoriesca senza complicazioni.</a:t>
            </a:r>
            <a:endParaRPr lang="it-IT" sz="1600" dirty="0" smtClean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dirty="0" smtClean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Fare attenzione nel prendere le misure tra altezze.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dirty="0" smtClean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Effettuare numerose misure.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it-IT" sz="1600" dirty="0" smtClean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it-IT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9047018" y="5188706"/>
            <a:ext cx="3713019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it-IT" dirty="0" smtClean="0">
                <a:ea typeface="Calibri" panose="020F0502020204030204" pitchFamily="34" charset="0"/>
                <a:cs typeface="Calibri Light" panose="020F0302020204030204" pitchFamily="34" charset="0"/>
              </a:rPr>
              <a:t>Classe 4C SCA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it-IT" dirty="0" smtClean="0">
                <a:ea typeface="Calibri" panose="020F0502020204030204" pitchFamily="34" charset="0"/>
                <a:cs typeface="Calibri Light" panose="020F0302020204030204" pitchFamily="34" charset="0"/>
              </a:rPr>
              <a:t>Federico Caramelli,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it-IT" dirty="0" smtClean="0">
                <a:ea typeface="Calibri" panose="020F0502020204030204" pitchFamily="34" charset="0"/>
                <a:cs typeface="Calibri Light" panose="020F0302020204030204" pitchFamily="34" charset="0"/>
              </a:rPr>
              <a:t>Tommaso Barbugli,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it-IT" dirty="0" smtClean="0">
                <a:ea typeface="Calibri" panose="020F0502020204030204" pitchFamily="34" charset="0"/>
                <a:cs typeface="Calibri Light" panose="020F0302020204030204" pitchFamily="34" charset="0"/>
              </a:rPr>
              <a:t>Filippo Pascucci .</a:t>
            </a:r>
          </a:p>
        </p:txBody>
      </p:sp>
    </p:spTree>
    <p:extLst>
      <p:ext uri="{BB962C8B-B14F-4D97-AF65-F5344CB8AC3E}">
        <p14:creationId xmlns:p14="http://schemas.microsoft.com/office/powerpoint/2010/main" val="198496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249251" y="1893194"/>
            <a:ext cx="8113690" cy="3356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Strumenti utilizzati:</a:t>
            </a:r>
            <a:endParaRPr lang="it-IT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Cilindro graduato manualmente con undici livelli di altezza distanti 3cm l’uno dall’altro e forato con punta di trapano (4mm) nell’estremità inferiore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Bacinella per contenere la fuoriuscita d’acqua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Acqua (H2O)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Cronometro a mano con sensibilità +/- 0,01s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Calcolatrice scientifica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it-IT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Righello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18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1283595" y="1614928"/>
            <a:ext cx="3288405" cy="2159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it-IT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Dati cilindro: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it-IT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Sezione del cilindro: 6cm</a:t>
            </a:r>
            <a:endParaRPr lang="it-IT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it-IT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Foro cilindro: 4mm</a:t>
            </a:r>
            <a:endParaRPr lang="it-IT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it-IT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Altezza cilindro: 40cm</a:t>
            </a:r>
            <a:endParaRPr lang="it-IT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it-IT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Altezza foro-sommità: 36cm</a:t>
            </a:r>
            <a:endParaRPr lang="it-IT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it-IT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Altezza base-foro:4cm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283595" y="3774878"/>
            <a:ext cx="2992192" cy="2456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it-IT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Altezze :</a:t>
            </a:r>
            <a:endParaRPr lang="it-IT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it-IT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h1=36cm             h6=21cm</a:t>
            </a:r>
            <a:endParaRPr lang="it-IT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it-IT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h2=33cm              h7=18cm   </a:t>
            </a:r>
            <a:endParaRPr lang="it-IT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h3=30cm              h8=15cm           </a:t>
            </a:r>
            <a:endParaRPr lang="it-IT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h4=27cm              h9=12cm              </a:t>
            </a:r>
            <a:endParaRPr lang="it-IT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it-IT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h5=24cm              h10=9cm        h11=6cm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283595" y="839182"/>
            <a:ext cx="2592946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DATI DI MISURA</a:t>
            </a:r>
            <a:endParaRPr lang="it-IT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39" y="721217"/>
            <a:ext cx="5143500" cy="574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0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69195" y="1790163"/>
            <a:ext cx="5954332" cy="3385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Esperimento</a:t>
            </a:r>
            <a:r>
              <a:rPr lang="en-US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it-IT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it-IT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Suddivisione di un cilindro graduato in 11 altezze diverse a 3cm di distanza ciascuna.</a:t>
            </a:r>
            <a:endParaRPr lang="it-IT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it-IT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Foratura del cilindro con un trapano con punta di 4mm a 4cm dalla base.</a:t>
            </a:r>
            <a:endParaRPr lang="it-IT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it-IT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Posizionare cilindro dentro una bacinella.</a:t>
            </a:r>
            <a:endParaRPr lang="it-IT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it-IT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Versare acqua dentro il cilindro.</a:t>
            </a:r>
            <a:endParaRPr lang="it-IT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it-IT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Misurazione del tempo con cronometro ogni volta che l’acqua raggiunge una delle tacche segnate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714207" y="474505"/>
            <a:ext cx="2880917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6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Procedimento</a:t>
            </a:r>
            <a:endParaRPr lang="it-IT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21" y="1274652"/>
            <a:ext cx="4447869" cy="542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2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1196" y="2640500"/>
            <a:ext cx="1958214" cy="1596177"/>
          </a:xfrm>
        </p:spPr>
        <p:txBody>
          <a:bodyPr/>
          <a:lstStyle/>
          <a:p>
            <a:r>
              <a:rPr lang="it-IT" dirty="0" smtClean="0"/>
              <a:t>video</a:t>
            </a:r>
            <a:endParaRPr lang="it-IT" dirty="0"/>
          </a:p>
        </p:txBody>
      </p:sp>
      <p:pic>
        <p:nvPicPr>
          <p:cNvPr id="4" name="VID-20170303-WA0002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5071" y="157456"/>
            <a:ext cx="7199289" cy="6562264"/>
          </a:xfrm>
        </p:spPr>
      </p:pic>
    </p:spTree>
    <p:extLst>
      <p:ext uri="{BB962C8B-B14F-4D97-AF65-F5344CB8AC3E}">
        <p14:creationId xmlns:p14="http://schemas.microsoft.com/office/powerpoint/2010/main" val="320028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80900"/>
              </p:ext>
            </p:extLst>
          </p:nvPr>
        </p:nvGraphicFramePr>
        <p:xfrm>
          <a:off x="5708073" y="609601"/>
          <a:ext cx="5846617" cy="4918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tangolo 4"/>
          <p:cNvSpPr/>
          <p:nvPr/>
        </p:nvSpPr>
        <p:spPr>
          <a:xfrm>
            <a:off x="1766581" y="2699450"/>
            <a:ext cx="1537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effectLst/>
                <a:latin typeface="Calibri" panose="020F0502020204030204" pitchFamily="34" charset="0"/>
                <a:ea typeface="Courier New" panose="02070309020205020404" pitchFamily="49" charset="0"/>
                <a:cs typeface="Courier New" panose="02070309020205020404" pitchFamily="49" charset="0"/>
              </a:rPr>
              <a:t>V=</a:t>
            </a:r>
            <a:r>
              <a:rPr lang="it-IT" b="1" dirty="0" err="1" smtClean="0">
                <a:effectLst/>
                <a:latin typeface="Calibri" panose="020F0502020204030204" pitchFamily="34" charset="0"/>
                <a:ea typeface="Courier New" panose="02070309020205020404" pitchFamily="49" charset="0"/>
                <a:cs typeface="Courier New" panose="02070309020205020404" pitchFamily="49" charset="0"/>
              </a:rPr>
              <a:t>sqrt</a:t>
            </a:r>
            <a:r>
              <a:rPr lang="it-IT" b="1" dirty="0" smtClean="0">
                <a:effectLst/>
                <a:latin typeface="Calibri" panose="020F0502020204030204" pitchFamily="34" charset="0"/>
                <a:ea typeface="Courier New" panose="02070309020205020404" pitchFamily="49" charset="0"/>
                <a:cs typeface="Courier New" panose="02070309020205020404" pitchFamily="49" charset="0"/>
              </a:rPr>
              <a:t>(2*g*h)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1159651" y="1498661"/>
            <a:ext cx="2751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Calibri" panose="020F0502020204030204" pitchFamily="34" charset="0"/>
                <a:cs typeface="Courier New" panose="02070309020205020404" pitchFamily="49" charset="0"/>
              </a:rPr>
              <a:t>Aspettativa: grafico lineare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6834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co 4"/>
          <p:cNvGraphicFramePr/>
          <p:nvPr>
            <p:extLst>
              <p:ext uri="{D42A27DB-BD31-4B8C-83A1-F6EECF244321}">
                <p14:modId xmlns:p14="http://schemas.microsoft.com/office/powerpoint/2010/main" val="4117206665"/>
              </p:ext>
            </p:extLst>
          </p:nvPr>
        </p:nvGraphicFramePr>
        <p:xfrm>
          <a:off x="4595303" y="1219201"/>
          <a:ext cx="6848477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ttangolo 7"/>
          <p:cNvSpPr/>
          <p:nvPr/>
        </p:nvSpPr>
        <p:spPr>
          <a:xfrm>
            <a:off x="1159651" y="1498661"/>
            <a:ext cx="3023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Calibri" panose="020F0502020204030204" pitchFamily="34" charset="0"/>
                <a:cs typeface="Courier New" panose="02070309020205020404" pitchFamily="49" charset="0"/>
              </a:rPr>
              <a:t>Aspettativa: ramo di </a:t>
            </a:r>
            <a:r>
              <a:rPr lang="it-IT" b="1" dirty="0" smtClean="0">
                <a:latin typeface="Calibri" panose="020F0502020204030204" pitchFamily="34" charset="0"/>
                <a:cs typeface="Courier New" panose="02070309020205020404" pitchFamily="49" charset="0"/>
              </a:rPr>
              <a:t>parabola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698402" y="2038989"/>
            <a:ext cx="3949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Calibri" panose="020F0502020204030204" pitchFamily="34" charset="0"/>
                <a:cs typeface="Courier New" panose="02070309020205020404" pitchFamily="49" charset="0"/>
              </a:rPr>
              <a:t>Lieve </a:t>
            </a:r>
            <a:r>
              <a:rPr lang="it-IT" b="1" dirty="0" err="1" smtClean="0">
                <a:latin typeface="Calibri" panose="020F0502020204030204" pitchFamily="34" charset="0"/>
                <a:cs typeface="Courier New" panose="02070309020205020404" pitchFamily="49" charset="0"/>
              </a:rPr>
              <a:t>evidenziamento</a:t>
            </a:r>
            <a:r>
              <a:rPr lang="it-IT" b="1" dirty="0" smtClean="0">
                <a:latin typeface="Calibri" panose="020F0502020204030204" pitchFamily="34" charset="0"/>
                <a:cs typeface="Courier New" panose="02070309020205020404" pitchFamily="49" charset="0"/>
              </a:rPr>
              <a:t> delle aspettative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0264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/>
          <p:nvPr>
            <p:extLst>
              <p:ext uri="{D42A27DB-BD31-4B8C-83A1-F6EECF244321}">
                <p14:modId xmlns:p14="http://schemas.microsoft.com/office/powerpoint/2010/main" val="2443821582"/>
              </p:ext>
            </p:extLst>
          </p:nvPr>
        </p:nvGraphicFramePr>
        <p:xfrm>
          <a:off x="4414836" y="762000"/>
          <a:ext cx="7084437" cy="5056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tangolo 4"/>
          <p:cNvSpPr/>
          <p:nvPr/>
        </p:nvSpPr>
        <p:spPr>
          <a:xfrm>
            <a:off x="402083" y="1872734"/>
            <a:ext cx="2844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Calibri" panose="020F0502020204030204" pitchFamily="34" charset="0"/>
                <a:cs typeface="Courier New" panose="02070309020205020404" pitchFamily="49" charset="0"/>
              </a:rPr>
              <a:t>Aspettativa</a:t>
            </a:r>
            <a:r>
              <a:rPr lang="it-IT" b="1" dirty="0" smtClean="0">
                <a:latin typeface="Calibri" panose="020F0502020204030204" pitchFamily="34" charset="0"/>
                <a:cs typeface="Courier New" panose="02070309020205020404" pitchFamily="49" charset="0"/>
              </a:rPr>
              <a:t>: ramo parabola 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402083" y="2367124"/>
            <a:ext cx="37417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Calibri" panose="020F0502020204030204" pitchFamily="34" charset="0"/>
                <a:cs typeface="Courier New" panose="02070309020205020404" pitchFamily="49" charset="0"/>
              </a:rPr>
              <a:t>Grafico h/T^2 per evidenziare </a:t>
            </a:r>
          </a:p>
          <a:p>
            <a:r>
              <a:rPr lang="it-IT" b="1" dirty="0" smtClean="0">
                <a:latin typeface="Calibri" panose="020F0502020204030204" pitchFamily="34" charset="0"/>
                <a:cs typeface="Courier New" panose="02070309020205020404" pitchFamily="49" charset="0"/>
              </a:rPr>
              <a:t>l’andamento </a:t>
            </a:r>
            <a:r>
              <a:rPr lang="it-IT" b="1" dirty="0" smtClean="0">
                <a:latin typeface="Calibri" panose="020F0502020204030204" pitchFamily="34" charset="0"/>
                <a:cs typeface="Courier New" panose="02070309020205020404" pitchFamily="49" charset="0"/>
              </a:rPr>
              <a:t>parabolico</a:t>
            </a:r>
            <a:r>
              <a:rPr lang="it-IT" b="1" dirty="0" smtClean="0">
                <a:latin typeface="Calibri" panose="020F0502020204030204" pitchFamily="34" charset="0"/>
                <a:cs typeface="Courier New" panose="02070309020205020404" pitchFamily="49" charset="0"/>
              </a:rPr>
              <a:t> </a:t>
            </a:r>
            <a:r>
              <a:rPr lang="it-IT" b="1" dirty="0" smtClean="0">
                <a:latin typeface="Calibri" panose="020F0502020204030204" pitchFamily="34" charset="0"/>
                <a:cs typeface="Courier New" panose="02070309020205020404" pitchFamily="49" charset="0"/>
              </a:rPr>
              <a:t>del rapporto </a:t>
            </a:r>
          </a:p>
          <a:p>
            <a:r>
              <a:rPr lang="it-IT" b="1" dirty="0" smtClean="0">
                <a:latin typeface="Calibri" panose="020F0502020204030204" pitchFamily="34" charset="0"/>
                <a:cs typeface="Courier New" panose="02070309020205020404" pitchFamily="49" charset="0"/>
              </a:rPr>
              <a:t>tra altezza e tempo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5993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862945" y="1136073"/>
            <a:ext cx="31865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Dati utilizzati della regressione:</a:t>
            </a:r>
          </a:p>
          <a:p>
            <a:endParaRPr lang="it-IT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R^2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Intercetta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variabilex1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323048"/>
              </p:ext>
            </p:extLst>
          </p:nvPr>
        </p:nvGraphicFramePr>
        <p:xfrm>
          <a:off x="2" y="4"/>
          <a:ext cx="12191997" cy="68579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6510"/>
                <a:gridCol w="1084811"/>
                <a:gridCol w="1347922"/>
                <a:gridCol w="1473401"/>
                <a:gridCol w="1845801"/>
                <a:gridCol w="1347922"/>
                <a:gridCol w="777178"/>
                <a:gridCol w="1250772"/>
                <a:gridCol w="1327680"/>
              </a:tblGrid>
              <a:tr h="39156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 dirty="0">
                          <a:effectLst/>
                        </a:rPr>
                        <a:t>OUTPUT RIEPILOGO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</a:tr>
              <a:tr h="201333"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</a:tr>
              <a:tr h="20133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Statistica della regressione</a:t>
                      </a:r>
                      <a:endParaRPr lang="it-IT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</a:tr>
              <a:tr h="39156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R multiplo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0,99989124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</a:tr>
              <a:tr h="39156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R al quadrato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0,999782492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</a:tr>
              <a:tr h="39156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R al quadrato corretto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0,999758325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</a:tr>
              <a:tr h="39156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Errore standard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0,007959762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</a:tr>
              <a:tr h="39156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Osservazioni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11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Significatività F</a:t>
                      </a:r>
                      <a:endParaRPr lang="it-IT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</a:tr>
              <a:tr h="391568"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8,53991E-18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</a:tr>
              <a:tr h="39156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ANALISI VARIANZA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</a:tr>
              <a:tr h="20133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gdl</a:t>
                      </a:r>
                      <a:endParaRPr lang="it-IT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SQ</a:t>
                      </a:r>
                      <a:endParaRPr lang="it-IT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MQ</a:t>
                      </a:r>
                      <a:endParaRPr lang="it-IT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F</a:t>
                      </a:r>
                      <a:endParaRPr lang="it-IT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</a:tr>
              <a:tr h="39156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Regressione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2,621040245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2,621040245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41368,85665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</a:tr>
              <a:tr h="39156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Residuo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9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0,00057022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6,33578E-05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Inferiore 95%</a:t>
                      </a:r>
                      <a:endParaRPr lang="it-IT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Superiore 95%</a:t>
                      </a:r>
                      <a:endParaRPr lang="it-IT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Inferiore 95,0%</a:t>
                      </a:r>
                      <a:endParaRPr lang="it-IT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Superiore 95,0%</a:t>
                      </a:r>
                      <a:endParaRPr lang="it-IT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</a:tr>
              <a:tr h="39156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Totale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10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2,621610465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2,657100393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2,676016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2,657100393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2,676016122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</a:tr>
              <a:tr h="581804"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-0,019271927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-0,01885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-0,019271927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-0,018847955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</a:tr>
              <a:tr h="39156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Coefficienti</a:t>
                      </a:r>
                      <a:endParaRPr lang="it-IT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Errore standard</a:t>
                      </a:r>
                      <a:endParaRPr lang="it-IT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Stat t</a:t>
                      </a:r>
                      <a:endParaRPr lang="it-IT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Valore di significatività</a:t>
                      </a:r>
                      <a:endParaRPr lang="it-IT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</a:tr>
              <a:tr h="39156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Intercetta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2,666558257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0,004180905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637,7944939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2,91544E-22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</a:tr>
              <a:tr h="581804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Variabile X1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-0,019059941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9,37098E-05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-203,3933545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u="none" strike="noStrike">
                          <a:effectLst/>
                        </a:rPr>
                        <a:t>8,53991E-18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0" marR="8890" marT="8890" marB="0" anchor="b"/>
                </a:tc>
              </a:tr>
            </a:tbl>
          </a:graphicData>
        </a:graphic>
      </p:graphicFrame>
      <p:sp>
        <p:nvSpPr>
          <p:cNvPr id="4" name="Rettangolo 3"/>
          <p:cNvSpPr/>
          <p:nvPr/>
        </p:nvSpPr>
        <p:spPr>
          <a:xfrm>
            <a:off x="4558146" y="775854"/>
            <a:ext cx="2535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/>
              <a:t>REGRESSIONE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4190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ccia">
  <a:themeElements>
    <a:clrScheme name="Gocci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TM04033925[[fn=Goccia]]</Template>
  <TotalTime>152</TotalTime>
  <Words>449</Words>
  <Application>Microsoft Office PowerPoint</Application>
  <PresentationFormat>Widescreen</PresentationFormat>
  <Paragraphs>175</Paragraphs>
  <Slides>13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Symbol</vt:lpstr>
      <vt:lpstr>Times New Roman</vt:lpstr>
      <vt:lpstr>Tw Cen MT</vt:lpstr>
      <vt:lpstr>Goccia</vt:lpstr>
      <vt:lpstr>Discesa del livello di un liquido </vt:lpstr>
      <vt:lpstr>Presentazione standard di PowerPoint</vt:lpstr>
      <vt:lpstr>Presentazione standard di PowerPoint</vt:lpstr>
      <vt:lpstr>Presentazione standard di PowerPoint</vt:lpstr>
      <vt:lpstr>video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Discesa del livello di un liquido</dc:title>
  <dc:creator>lili</dc:creator>
  <cp:lastModifiedBy>lili</cp:lastModifiedBy>
  <cp:revision>19</cp:revision>
  <dcterms:created xsi:type="dcterms:W3CDTF">2017-03-03T14:32:09Z</dcterms:created>
  <dcterms:modified xsi:type="dcterms:W3CDTF">2017-03-04T08:22:09Z</dcterms:modified>
</cp:coreProperties>
</file>