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  <p:sldMasterId id="2147483783" r:id="rId2"/>
    <p:sldMasterId id="2147483819" r:id="rId3"/>
    <p:sldMasterId id="2147483855" r:id="rId4"/>
    <p:sldMasterId id="2147483873" r:id="rId5"/>
  </p:sldMasterIdLst>
  <p:notesMasterIdLst>
    <p:notesMasterId r:id="rId29"/>
  </p:notesMasterIdLst>
  <p:sldIdLst>
    <p:sldId id="257" r:id="rId6"/>
    <p:sldId id="258" r:id="rId7"/>
    <p:sldId id="259" r:id="rId8"/>
    <p:sldId id="260" r:id="rId9"/>
    <p:sldId id="261" r:id="rId10"/>
    <p:sldId id="263" r:id="rId11"/>
    <p:sldId id="262" r:id="rId12"/>
    <p:sldId id="270" r:id="rId13"/>
    <p:sldId id="269" r:id="rId14"/>
    <p:sldId id="272" r:id="rId15"/>
    <p:sldId id="275" r:id="rId16"/>
    <p:sldId id="276" r:id="rId17"/>
    <p:sldId id="271" r:id="rId18"/>
    <p:sldId id="273" r:id="rId19"/>
    <p:sldId id="278" r:id="rId20"/>
    <p:sldId id="281" r:id="rId21"/>
    <p:sldId id="282" r:id="rId22"/>
    <p:sldId id="279" r:id="rId23"/>
    <p:sldId id="274" r:id="rId24"/>
    <p:sldId id="264" r:id="rId25"/>
    <p:sldId id="277" r:id="rId26"/>
    <p:sldId id="280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BAC6F"/>
    <a:srgbClr val="CFD6A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7" autoAdjust="0"/>
    <p:restoredTop sz="94660"/>
  </p:normalViewPr>
  <p:slideViewPr>
    <p:cSldViewPr>
      <p:cViewPr varScale="1">
        <p:scale>
          <a:sx n="109" d="100"/>
          <a:sy n="109" d="100"/>
        </p:scale>
        <p:origin x="13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chi\Downloads\Desktop\DATI-G6-ASL-FISICA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tachi\Downloads\Desktop\DATI-G6-ASL-FISICA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tachi\Downloads\Desktop\DATI-G6-ASL-FISIC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Grafico v-t ALLUMINIO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ALLUMINIO!$G$2:$G$11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ALLUMINIO!$I$2:$I$11</c:f>
              <c:numCache>
                <c:formatCode>General</c:formatCode>
                <c:ptCount val="10"/>
                <c:pt idx="0">
                  <c:v>2.5</c:v>
                </c:pt>
                <c:pt idx="1">
                  <c:v>1.0869565217391306</c:v>
                </c:pt>
                <c:pt idx="2">
                  <c:v>0.65789473684210531</c:v>
                </c:pt>
                <c:pt idx="3">
                  <c:v>0.44642857142857145</c:v>
                </c:pt>
                <c:pt idx="4">
                  <c:v>0.32467532467532467</c:v>
                </c:pt>
                <c:pt idx="5">
                  <c:v>0.23809523809523811</c:v>
                </c:pt>
                <c:pt idx="6">
                  <c:v>0.18518518518518517</c:v>
                </c:pt>
                <c:pt idx="7">
                  <c:v>0.14619883040935672</c:v>
                </c:pt>
                <c:pt idx="8">
                  <c:v>0.11312217194570136</c:v>
                </c:pt>
                <c:pt idx="9">
                  <c:v>7.331378299120235E-2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24-4B3C-990F-339B6F21B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591424"/>
        <c:axId val="113593344"/>
      </c:lineChart>
      <c:catAx>
        <c:axId val="113591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Tempo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593344"/>
        <c:crosses val="autoZero"/>
        <c:auto val="1"/>
        <c:lblAlgn val="ctr"/>
        <c:lblOffset val="100"/>
        <c:noMultiLvlLbl val="0"/>
      </c:catAx>
      <c:valAx>
        <c:axId val="113593344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/>
                  <a:t>Velocità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59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/>
              <a:t>Retta di regressione E alluminio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60000"/>
                      <a:lumMod val="110000"/>
                    </a:schemeClr>
                  </a:gs>
                  <a:gs pos="100000">
                    <a:schemeClr val="accent1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exp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5427850433389305E-2"/>
                  <c:y val="-0.7465847158705154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ALLUMINIO!$G$2:$G$11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xVal>
          <c:yVal>
            <c:numRef>
              <c:f>ALLUMINIO!$K$2:$K$11</c:f>
              <c:numCache>
                <c:formatCode>General</c:formatCode>
                <c:ptCount val="10"/>
                <c:pt idx="0">
                  <c:v>3.3125000000000002E-2</c:v>
                </c:pt>
                <c:pt idx="1">
                  <c:v>6.261814744801514E-3</c:v>
                </c:pt>
                <c:pt idx="2">
                  <c:v>2.2939750692520778E-3</c:v>
                </c:pt>
                <c:pt idx="3">
                  <c:v>1.0562818877551021E-3</c:v>
                </c:pt>
                <c:pt idx="4">
                  <c:v>5.5869455220104573E-4</c:v>
                </c:pt>
                <c:pt idx="5">
                  <c:v>3.0045351473922906E-4</c:v>
                </c:pt>
                <c:pt idx="6">
                  <c:v>1.8175582990397803E-4</c:v>
                </c:pt>
                <c:pt idx="7">
                  <c:v>1.1328271946923838E-4</c:v>
                </c:pt>
                <c:pt idx="8">
                  <c:v>6.7822116664277958E-5</c:v>
                </c:pt>
                <c:pt idx="9">
                  <c:v>2.8487027115349886E-5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98-492E-83A0-6FA93F0DA7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39608"/>
        <c:axId val="309846168"/>
      </c:scatterChart>
      <c:valAx>
        <c:axId val="309839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846168"/>
        <c:crosses val="autoZero"/>
        <c:crossBetween val="midCat"/>
      </c:valAx>
      <c:valAx>
        <c:axId val="309846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83960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860" dirty="0"/>
              <a:t>Retta di regressione V acciaio</a:t>
            </a:r>
          </a:p>
        </c:rich>
      </c:tx>
      <c:layout>
        <c:manualLayout>
          <c:xMode val="edge"/>
          <c:yMode val="edge"/>
          <c:x val="0.18605571603155208"/>
          <c:y val="2.42985453723532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60000"/>
                      <a:lumMod val="110000"/>
                    </a:schemeClr>
                  </a:gs>
                  <a:gs pos="100000">
                    <a:schemeClr val="accent1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exp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1601859052697854E-2"/>
                  <c:y val="-0.7387707240702501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ACCIAO!$F$2:$F$11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xVal>
          <c:yVal>
            <c:numRef>
              <c:f>ACCIAO!$H$2:$H$11</c:f>
              <c:numCache>
                <c:formatCode>General</c:formatCode>
                <c:ptCount val="10"/>
                <c:pt idx="0">
                  <c:v>2.7777777777777781</c:v>
                </c:pt>
                <c:pt idx="1">
                  <c:v>1.7857142857142858</c:v>
                </c:pt>
                <c:pt idx="2">
                  <c:v>1.3888888888888891</c:v>
                </c:pt>
                <c:pt idx="3">
                  <c:v>1.0869565217391306</c:v>
                </c:pt>
                <c:pt idx="4">
                  <c:v>0.8928571428571429</c:v>
                </c:pt>
                <c:pt idx="5">
                  <c:v>0.73529411764705876</c:v>
                </c:pt>
                <c:pt idx="6">
                  <c:v>0.625</c:v>
                </c:pt>
                <c:pt idx="7">
                  <c:v>0.5434782608695653</c:v>
                </c:pt>
                <c:pt idx="8">
                  <c:v>0.47169811320754723</c:v>
                </c:pt>
                <c:pt idx="9">
                  <c:v>0.41666666666666669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1D9-4A64-95DB-27E4F5D3BC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560136"/>
        <c:axId val="370560464"/>
      </c:scatterChart>
      <c:valAx>
        <c:axId val="370560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0560464"/>
        <c:crosses val="autoZero"/>
        <c:crossBetween val="midCat"/>
      </c:valAx>
      <c:valAx>
        <c:axId val="370560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0560136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/>
              <a:t>Retta di regressione E acciaio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60000"/>
                      <a:lumMod val="110000"/>
                    </a:schemeClr>
                  </a:gs>
                  <a:gs pos="100000">
                    <a:schemeClr val="accent1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exp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9.0813665442903507E-2"/>
                  <c:y val="-0.7313339705549958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ACCIAO!$F$2:$F$11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xVal>
          <c:yVal>
            <c:numRef>
              <c:f>ACCIAO!$J$2:$J$11</c:f>
              <c:numCache>
                <c:formatCode>General</c:formatCode>
                <c:ptCount val="10"/>
                <c:pt idx="0">
                  <c:v>0.11574074074074077</c:v>
                </c:pt>
                <c:pt idx="1">
                  <c:v>4.7831632653061229E-2</c:v>
                </c:pt>
                <c:pt idx="2">
                  <c:v>2.8935185185185192E-2</c:v>
                </c:pt>
                <c:pt idx="3">
                  <c:v>1.7722117202268437E-2</c:v>
                </c:pt>
                <c:pt idx="4">
                  <c:v>1.1957908163265307E-2</c:v>
                </c:pt>
                <c:pt idx="5">
                  <c:v>8.1098615916955011E-3</c:v>
                </c:pt>
                <c:pt idx="6">
                  <c:v>5.859375E-3</c:v>
                </c:pt>
                <c:pt idx="7">
                  <c:v>4.4305293005671093E-3</c:v>
                </c:pt>
                <c:pt idx="8">
                  <c:v>3.3374866500534006E-3</c:v>
                </c:pt>
                <c:pt idx="9">
                  <c:v>2.604166666666667E-3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AE5-43D4-85E4-2781BBB86D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890392"/>
        <c:axId val="370896624"/>
      </c:scatterChart>
      <c:valAx>
        <c:axId val="370890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0896624"/>
        <c:crosses val="autoZero"/>
        <c:crossBetween val="midCat"/>
      </c:valAx>
      <c:valAx>
        <c:axId val="37089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089039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'a3'!$Q$2:$Q$11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ACCIAO!$H$2:$H$11</c:f>
              <c:numCache>
                <c:formatCode>General</c:formatCode>
                <c:ptCount val="10"/>
                <c:pt idx="0">
                  <c:v>2.7777777777777781</c:v>
                </c:pt>
                <c:pt idx="1">
                  <c:v>1.7857142857142858</c:v>
                </c:pt>
                <c:pt idx="2">
                  <c:v>1.3888888888888891</c:v>
                </c:pt>
                <c:pt idx="3">
                  <c:v>1.0869565217391306</c:v>
                </c:pt>
                <c:pt idx="4">
                  <c:v>0.8928571428571429</c:v>
                </c:pt>
                <c:pt idx="5">
                  <c:v>0.73529411764705876</c:v>
                </c:pt>
                <c:pt idx="6">
                  <c:v>0.625</c:v>
                </c:pt>
                <c:pt idx="7">
                  <c:v>0.5434782608695653</c:v>
                </c:pt>
                <c:pt idx="8">
                  <c:v>0.47169811320754723</c:v>
                </c:pt>
                <c:pt idx="9">
                  <c:v>0.41666666666666669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8DD-4E31-9844-53744026233F}"/>
            </c:ext>
          </c:extLst>
        </c:ser>
        <c:ser>
          <c:idx val="1"/>
          <c:order val="1"/>
          <c:tx>
            <c:v>alluminio</c:v>
          </c:tx>
          <c:spPr>
            <a:ln w="28575" cap="rnd">
              <a:solidFill>
                <a:srgbClr val="FF66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'a3'!$Q$2:$Q$11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ALLUMINIO!$I$2:$I$11</c:f>
              <c:numCache>
                <c:formatCode>General</c:formatCode>
                <c:ptCount val="10"/>
                <c:pt idx="0">
                  <c:v>2.5</c:v>
                </c:pt>
                <c:pt idx="1">
                  <c:v>1.0869565217391306</c:v>
                </c:pt>
                <c:pt idx="2">
                  <c:v>0.65789473684210531</c:v>
                </c:pt>
                <c:pt idx="3">
                  <c:v>0.44642857142857145</c:v>
                </c:pt>
                <c:pt idx="4">
                  <c:v>0.32467532467532467</c:v>
                </c:pt>
                <c:pt idx="5">
                  <c:v>0.23809523809523811</c:v>
                </c:pt>
                <c:pt idx="6">
                  <c:v>0.18518518518518517</c:v>
                </c:pt>
                <c:pt idx="7">
                  <c:v>0.14619883040935672</c:v>
                </c:pt>
                <c:pt idx="8">
                  <c:v>0.11312217194570136</c:v>
                </c:pt>
                <c:pt idx="9">
                  <c:v>7.331378299120235E-2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8DD-4E31-9844-537440262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30016"/>
        <c:axId val="114231936"/>
      </c:lineChart>
      <c:catAx>
        <c:axId val="114230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Tempo</a:t>
                </a:r>
                <a:r>
                  <a:rPr lang="it-IT" baseline="0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 (s)</a:t>
                </a:r>
                <a:endParaRPr lang="it-IT" dirty="0">
                  <a:solidFill>
                    <a:schemeClr val="bg1">
                      <a:lumMod val="95000"/>
                      <a:lumOff val="5000"/>
                    </a:schemeClr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231936"/>
        <c:crosses val="autoZero"/>
        <c:auto val="1"/>
        <c:lblAlgn val="ctr"/>
        <c:lblOffset val="100"/>
        <c:noMultiLvlLbl val="0"/>
      </c:catAx>
      <c:valAx>
        <c:axId val="114231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>
                    <a:solidFill>
                      <a:schemeClr val="bg1">
                        <a:lumMod val="95000"/>
                        <a:lumOff val="5000"/>
                      </a:schemeClr>
                    </a:solidFill>
                  </a:rPr>
                  <a:t>Velocità (m/s)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bg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230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Broadway" panose="04040905080B02020502" pitchFamily="82" charset="0"/>
                <a:ea typeface="+mn-ea"/>
                <a:cs typeface="+mn-cs"/>
              </a:defRPr>
            </a:pPr>
            <a:r>
              <a:rPr lang="it-IT" dirty="0">
                <a:latin typeface="Broadway" panose="04040905080B02020502" pitchFamily="82" charset="0"/>
              </a:rPr>
              <a:t>Grafico E-t  ALLUMINIO</a:t>
            </a:r>
          </a:p>
        </c:rich>
      </c:tx>
      <c:layout>
        <c:manualLayout>
          <c:xMode val="edge"/>
          <c:yMode val="edge"/>
          <c:x val="0.3247216157347646"/>
          <c:y val="2.63849347989685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Broadway" panose="04040905080B02020502" pitchFamily="82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ALLUMINIO!$G$2:$G$11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ALLUMINIO!$K$2:$K$11</c:f>
              <c:numCache>
                <c:formatCode>General</c:formatCode>
                <c:ptCount val="10"/>
                <c:pt idx="0">
                  <c:v>3.3125000000000002E-2</c:v>
                </c:pt>
                <c:pt idx="1">
                  <c:v>6.261814744801514E-3</c:v>
                </c:pt>
                <c:pt idx="2">
                  <c:v>2.2939750692520778E-3</c:v>
                </c:pt>
                <c:pt idx="3">
                  <c:v>1.0562818877551021E-3</c:v>
                </c:pt>
                <c:pt idx="4">
                  <c:v>5.5869455220104573E-4</c:v>
                </c:pt>
                <c:pt idx="5">
                  <c:v>3.0045351473922906E-4</c:v>
                </c:pt>
                <c:pt idx="6">
                  <c:v>1.8175582990397803E-4</c:v>
                </c:pt>
                <c:pt idx="7">
                  <c:v>1.1328271946923838E-4</c:v>
                </c:pt>
                <c:pt idx="8">
                  <c:v>6.7822116664277958E-5</c:v>
                </c:pt>
                <c:pt idx="9">
                  <c:v>2.8487027115349886E-5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0C5-4605-8A65-CE626C52B6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13440"/>
        <c:axId val="113914624"/>
      </c:lineChart>
      <c:catAx>
        <c:axId val="1136134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Tempo</a:t>
                </a:r>
                <a:r>
                  <a:rPr lang="it-IT" baseline="0" dirty="0"/>
                  <a:t> (s)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914624"/>
        <c:crosses val="autoZero"/>
        <c:auto val="1"/>
        <c:lblAlgn val="ctr"/>
        <c:lblOffset val="100"/>
        <c:noMultiLvlLbl val="0"/>
      </c:catAx>
      <c:valAx>
        <c:axId val="113914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Energia</a:t>
                </a:r>
                <a:r>
                  <a:rPr lang="it-IT" baseline="0" dirty="0"/>
                  <a:t> (J)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36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outerShdw blurRad="50800" dist="38100" algn="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Grafico v-t</a:t>
            </a:r>
            <a:r>
              <a:rPr lang="it-IT" baseline="0" dirty="0"/>
              <a:t> ACCIAIO</a:t>
            </a:r>
            <a:endParaRPr lang="it-IT" dirty="0"/>
          </a:p>
        </c:rich>
      </c:tx>
      <c:layout>
        <c:manualLayout>
          <c:xMode val="edge"/>
          <c:yMode val="edge"/>
          <c:x val="0.35002165001609509"/>
          <c:y val="2.4739721021626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none"/>
          </c:marker>
          <c:cat>
            <c:numRef>
              <c:f>ACCIAO!$F$2:$F$11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ACCIAO!$H$2:$H$11</c:f>
              <c:numCache>
                <c:formatCode>General</c:formatCode>
                <c:ptCount val="10"/>
                <c:pt idx="0">
                  <c:v>2.7777777777777781</c:v>
                </c:pt>
                <c:pt idx="1">
                  <c:v>1.7857142857142858</c:v>
                </c:pt>
                <c:pt idx="2">
                  <c:v>1.3888888888888891</c:v>
                </c:pt>
                <c:pt idx="3">
                  <c:v>1.0869565217391306</c:v>
                </c:pt>
                <c:pt idx="4">
                  <c:v>0.8928571428571429</c:v>
                </c:pt>
                <c:pt idx="5">
                  <c:v>0.73529411764705876</c:v>
                </c:pt>
                <c:pt idx="6">
                  <c:v>0.625</c:v>
                </c:pt>
                <c:pt idx="7">
                  <c:v>0.5434782608695653</c:v>
                </c:pt>
                <c:pt idx="8">
                  <c:v>0.47169811320754723</c:v>
                </c:pt>
                <c:pt idx="9">
                  <c:v>0.41666666666666669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53-4CFA-9A70-16F839CBD0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4002560"/>
        <c:axId val="114012928"/>
      </c:lineChart>
      <c:catAx>
        <c:axId val="11400256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Tempo</a:t>
                </a:r>
                <a:r>
                  <a:rPr lang="it-IT" baseline="0" dirty="0"/>
                  <a:t> (s)</a:t>
                </a:r>
                <a:endParaRPr lang="it-IT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012928"/>
        <c:crosses val="autoZero"/>
        <c:auto val="1"/>
        <c:lblAlgn val="ctr"/>
        <c:lblOffset val="100"/>
        <c:noMultiLvlLbl val="0"/>
      </c:catAx>
      <c:valAx>
        <c:axId val="11401292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75000"/>
                      <a:lumOff val="25000"/>
                    </a:schemeClr>
                  </a:gs>
                  <a:gs pos="0">
                    <a:schemeClr val="dk1">
                      <a:lumMod val="65000"/>
                      <a:lumOff val="3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Velocità (m/s)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002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/>
              <a:t>Grafico E-t ACCIAIO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ACCIAO!$F$2:$F$11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ACCIAO!$J$2:$J$11</c:f>
              <c:numCache>
                <c:formatCode>General</c:formatCode>
                <c:ptCount val="10"/>
                <c:pt idx="0">
                  <c:v>0.11574074074074077</c:v>
                </c:pt>
                <c:pt idx="1">
                  <c:v>4.7831632653061229E-2</c:v>
                </c:pt>
                <c:pt idx="2">
                  <c:v>2.8935185185185192E-2</c:v>
                </c:pt>
                <c:pt idx="3">
                  <c:v>1.7722117202268437E-2</c:v>
                </c:pt>
                <c:pt idx="4">
                  <c:v>1.1957908163265307E-2</c:v>
                </c:pt>
                <c:pt idx="5">
                  <c:v>8.1098615916955011E-3</c:v>
                </c:pt>
                <c:pt idx="6">
                  <c:v>5.859375E-3</c:v>
                </c:pt>
                <c:pt idx="7">
                  <c:v>4.4305293005671093E-3</c:v>
                </c:pt>
                <c:pt idx="8">
                  <c:v>3.3374866500534006E-3</c:v>
                </c:pt>
                <c:pt idx="9">
                  <c:v>2.604166666666667E-3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656-4C68-85A7-AB28B1C0D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065408"/>
        <c:axId val="114067328"/>
      </c:lineChart>
      <c:catAx>
        <c:axId val="114065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Tempo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067328"/>
        <c:crosses val="autoZero"/>
        <c:auto val="1"/>
        <c:lblAlgn val="ctr"/>
        <c:lblOffset val="100"/>
        <c:noMultiLvlLbl val="0"/>
      </c:catAx>
      <c:valAx>
        <c:axId val="114067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dirty="0"/>
                  <a:t>Energia (J)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06540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b="1" i="0" u="none" strike="noStrike" cap="small" normalizeH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𝑙</a:t>
            </a:r>
            <a:r>
              <a:rPr lang="it-IT" sz="1600" b="0" i="0" u="none" strike="noStrike" cap="small" normalizeH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𝑛</a:t>
            </a:r>
            <a:r>
              <a:rPr lang="it-IT" sz="1600" b="1" i="0" u="none" strike="noStrike" cap="small" normalizeH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𝑉</a:t>
            </a:r>
            <a:r>
              <a:rPr lang="it-IT" sz="1600" b="1" i="0" u="none" strike="noStrike" cap="small" normalizeH="0" baseline="-250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𝑚𝑎𝑥</a:t>
            </a:r>
            <a:r>
              <a:rPr lang="it-IT" sz="1600" b="1" i="0" u="none" strike="noStrike" cap="small" normalizeH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−</a:t>
            </a:r>
            <a:r>
              <a:rPr lang="it-IT" sz="1600" b="0" i="0" u="none" strike="noStrike" cap="small" normalizeH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𝑇</a:t>
            </a:r>
            <a:r>
              <a:rPr lang="it-IT" sz="1600" b="1" i="0" u="none" strike="noStrike" cap="small" normalizeH="0" baseline="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alluminio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)</a:t>
            </a:r>
          </a:p>
        </c:rich>
      </c:tx>
      <c:layout>
        <c:manualLayout>
          <c:xMode val="edge"/>
          <c:yMode val="edge"/>
          <c:x val="0.24324248747858651"/>
          <c:y val="3.69728985695950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logvelocità</c:v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'a3'!$Q$2:$Q$11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'a3'!$S$2:$S$11</c:f>
              <c:numCache>
                <c:formatCode>General</c:formatCode>
                <c:ptCount val="10"/>
                <c:pt idx="0">
                  <c:v>0.91629073187415511</c:v>
                </c:pt>
                <c:pt idx="1">
                  <c:v>8.3381608939051208E-2</c:v>
                </c:pt>
                <c:pt idx="2">
                  <c:v>-0.41871033485818493</c:v>
                </c:pt>
                <c:pt idx="3">
                  <c:v>-0.80647586586694842</c:v>
                </c:pt>
                <c:pt idx="4">
                  <c:v>-1.1249295969854831</c:v>
                </c:pt>
                <c:pt idx="5">
                  <c:v>-1.4350845252893225</c:v>
                </c:pt>
                <c:pt idx="6">
                  <c:v>-1.6863989535702288</c:v>
                </c:pt>
                <c:pt idx="7">
                  <c:v>-1.922787731634459</c:v>
                </c:pt>
                <c:pt idx="8">
                  <c:v>-2.1792868766495519</c:v>
                </c:pt>
                <c:pt idx="9">
                  <c:v>-2.6130066524153159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EB-4060-8C22-FD309D1A65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52416"/>
        <c:axId val="114258688"/>
      </c:lineChart>
      <c:catAx>
        <c:axId val="114252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258688"/>
        <c:crosses val="autoZero"/>
        <c:auto val="1"/>
        <c:lblAlgn val="ctr"/>
        <c:lblOffset val="100"/>
        <c:noMultiLvlLbl val="0"/>
      </c:catAx>
      <c:valAx>
        <c:axId val="114258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252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it-IT" sz="1600" b="1" i="0" u="none" strike="noStrike" cap="small" normalizeH="0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𝑙</a:t>
            </a:r>
            <a:r>
              <a:rPr lang="it-IT" sz="1600" b="0" i="0" u="none" strike="noStrike" cap="small" normalizeH="0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𝑛</a:t>
            </a:r>
            <a:r>
              <a:rPr lang="it-IT" sz="1600" b="1" i="0" u="none" strike="noStrike" cap="small" normalizeH="0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𝑉</a:t>
            </a:r>
            <a:r>
              <a:rPr lang="it-IT" sz="1600" b="1" i="0" u="none" strike="noStrike" cap="small" normalizeH="0" baseline="-2500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𝑚𝑎𝑥</a:t>
            </a:r>
            <a:r>
              <a:rPr lang="it-IT" sz="1600" b="1" i="0" u="none" strike="noStrike" cap="small" normalizeH="0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−</a:t>
            </a:r>
            <a:r>
              <a:rPr lang="it-IT" sz="1600" b="0" i="0" u="none" strike="noStrike" cap="small" normalizeH="0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𝑇</a:t>
            </a:r>
            <a:r>
              <a:rPr lang="it-IT" sz="1600" b="1" i="0" u="none" strike="noStrike" cap="small" normalizeH="0" baseline="0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(ACCIAIO)</a:t>
            </a:r>
          </a:p>
        </c:rich>
      </c:tx>
      <c:layout>
        <c:manualLayout>
          <c:xMode val="edge"/>
          <c:yMode val="edge"/>
          <c:x val="0.24300823407904348"/>
          <c:y val="4.15944313680965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'a3'!$Y$2:$Y$11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cat>
          <c:val>
            <c:numRef>
              <c:f>'a3'!$AA$2:$AA$11</c:f>
              <c:numCache>
                <c:formatCode>General</c:formatCode>
                <c:ptCount val="10"/>
                <c:pt idx="0">
                  <c:v>1.0216512475319814</c:v>
                </c:pt>
                <c:pt idx="1">
                  <c:v>0.57981849525294216</c:v>
                </c:pt>
                <c:pt idx="2">
                  <c:v>0.32850406697203616</c:v>
                </c:pt>
                <c:pt idx="3">
                  <c:v>8.3381608939051208E-2</c:v>
                </c:pt>
                <c:pt idx="4">
                  <c:v>-0.11332868530700312</c:v>
                </c:pt>
                <c:pt idx="5">
                  <c:v>-0.30748469974796072</c:v>
                </c:pt>
                <c:pt idx="6">
                  <c:v>-0.47000362924573558</c:v>
                </c:pt>
                <c:pt idx="7">
                  <c:v>-0.60976557162089406</c:v>
                </c:pt>
                <c:pt idx="8">
                  <c:v>-0.75141608868392096</c:v>
                </c:pt>
                <c:pt idx="9">
                  <c:v>-0.87546873735389985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EB-45D7-A9C8-A0F32B373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299648"/>
        <c:axId val="114301568"/>
      </c:lineChart>
      <c:catAx>
        <c:axId val="11429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301568"/>
        <c:crosses val="autoZero"/>
        <c:auto val="1"/>
        <c:lblAlgn val="ctr"/>
        <c:lblOffset val="100"/>
        <c:noMultiLvlLbl val="0"/>
      </c:catAx>
      <c:valAx>
        <c:axId val="114301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429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it-IT" sz="1800" b="0" i="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𝑙𝑛𝐸𝑀𝐴𝑋−T</a:t>
            </a:r>
            <a:endParaRPr lang="it-IT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dirty="0">
                <a:effectLst/>
              </a:rPr>
              <a:t>ALLUMINIO</a:t>
            </a:r>
            <a:endParaRPr lang="en-US" dirty="0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logE-alluminio</c:v>
          </c:tx>
          <c:xVal>
            <c:numRef>
              <c:f>'a3'!$Y$2:$Y$11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xVal>
          <c:yVal>
            <c:numRef>
              <c:f>'a3'!$U$2:$U$11</c:f>
              <c:numCache>
                <c:formatCode>General</c:formatCode>
                <c:ptCount val="10"/>
                <c:pt idx="0">
                  <c:v>-1.4798441130551356</c:v>
                </c:pt>
                <c:pt idx="1">
                  <c:v>-2.2032997850903215</c:v>
                </c:pt>
                <c:pt idx="2">
                  <c:v>-2.6394113062887561</c:v>
                </c:pt>
                <c:pt idx="3">
                  <c:v>-2.9762201670675363</c:v>
                </c:pt>
                <c:pt idx="4">
                  <c:v>-3.2528255634000995</c:v>
                </c:pt>
                <c:pt idx="5">
                  <c:v>-3.522222711195012</c:v>
                </c:pt>
                <c:pt idx="6">
                  <c:v>-3.7405116500451481</c:v>
                </c:pt>
                <c:pt idx="7">
                  <c:v>-3.9458363338394435</c:v>
                </c:pt>
                <c:pt idx="8">
                  <c:v>-4.1686286604253571</c:v>
                </c:pt>
                <c:pt idx="9">
                  <c:v>-4.545352871040131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F6E-4FA0-8BD8-718BF1A37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367488"/>
        <c:axId val="114381568"/>
      </c:scatterChart>
      <c:valAx>
        <c:axId val="1143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381568"/>
        <c:crosses val="autoZero"/>
        <c:crossBetween val="midCat"/>
      </c:valAx>
      <c:valAx>
        <c:axId val="114381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36748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95000"/>
              <a:lumOff val="5000"/>
            </a:schemeClr>
          </a:solidFill>
        </a:defRPr>
      </a:pPr>
      <a:endParaRPr lang="it-IT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it-IT" sz="1800" b="0" i="0" cap="small" dirty="0"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𝑙𝑛𝐸𝑀𝐴𝑋−T</a:t>
            </a:r>
            <a:endParaRPr lang="it-IT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prstClr val="black">
                    <a:lumMod val="95000"/>
                    <a:lumOff val="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ACCIAIO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logE-acciaio</c:v>
          </c:tx>
          <c:xVal>
            <c:numRef>
              <c:f>'a3'!$Y$2:$Y$11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xVal>
          <c:yVal>
            <c:numRef>
              <c:f>'a3'!$AC$2:$AC$11</c:f>
              <c:numCache>
                <c:formatCode>General</c:formatCode>
                <c:ptCount val="10"/>
                <c:pt idx="0">
                  <c:v>-0.93651374247889319</c:v>
                </c:pt>
                <c:pt idx="1">
                  <c:v>-1.3202847949567196</c:v>
                </c:pt>
                <c:pt idx="2">
                  <c:v>-1.5385737338068555</c:v>
                </c:pt>
                <c:pt idx="3">
                  <c:v>-1.7514843956354291</c:v>
                </c:pt>
                <c:pt idx="4">
                  <c:v>-1.9223447862846819</c:v>
                </c:pt>
                <c:pt idx="5">
                  <c:v>-2.0909865576847539</c:v>
                </c:pt>
                <c:pt idx="6">
                  <c:v>-2.2321487062561682</c:v>
                </c:pt>
                <c:pt idx="7">
                  <c:v>-2.3535443869633914</c:v>
                </c:pt>
                <c:pt idx="8">
                  <c:v>-2.4765804628018215</c:v>
                </c:pt>
                <c:pt idx="9">
                  <c:v>-2.5843312243675309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D1-4EB4-91A2-C39D7F313F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409856"/>
        <c:axId val="114411392"/>
      </c:scatterChart>
      <c:valAx>
        <c:axId val="114409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411392"/>
        <c:crosses val="autoZero"/>
        <c:crossBetween val="midCat"/>
      </c:valAx>
      <c:valAx>
        <c:axId val="114411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4098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bg1">
              <a:lumMod val="95000"/>
              <a:lumOff val="5000"/>
            </a:schemeClr>
          </a:solidFill>
        </a:defRPr>
      </a:pPr>
      <a:endParaRPr lang="it-IT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1600" dirty="0"/>
              <a:t>Retta di regressione V alluminio</a:t>
            </a:r>
          </a:p>
        </c:rich>
      </c:tx>
      <c:layout>
        <c:manualLayout>
          <c:xMode val="edge"/>
          <c:yMode val="edge"/>
          <c:x val="0.10376888423901211"/>
          <c:y val="2.8070231870853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60000"/>
                      <a:lumMod val="110000"/>
                    </a:schemeClr>
                  </a:gs>
                  <a:gs pos="100000">
                    <a:schemeClr val="accent1">
                      <a:tint val="82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exp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0.10191071944341754"/>
                  <c:y val="-0.7791542661934713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</c:trendlineLbl>
          </c:trendline>
          <c:xVal>
            <c:numRef>
              <c:f>ALLUMINIO!$G$2:$G$11</c:f>
              <c:numCache>
                <c:formatCode>General</c:formatCode>
                <c:ptCount val="10"/>
                <c:pt idx="0">
                  <c:v>0</c:v>
                </c:pt>
                <c:pt idx="1">
                  <c:v>30</c:v>
                </c:pt>
                <c:pt idx="2">
                  <c:v>60</c:v>
                </c:pt>
                <c:pt idx="3">
                  <c:v>90</c:v>
                </c:pt>
                <c:pt idx="4">
                  <c:v>120</c:v>
                </c:pt>
                <c:pt idx="5">
                  <c:v>150</c:v>
                </c:pt>
                <c:pt idx="6">
                  <c:v>180</c:v>
                </c:pt>
                <c:pt idx="7">
                  <c:v>210</c:v>
                </c:pt>
                <c:pt idx="8">
                  <c:v>240</c:v>
                </c:pt>
                <c:pt idx="9">
                  <c:v>270</c:v>
                </c:pt>
              </c:numCache>
            </c:numRef>
          </c:xVal>
          <c:yVal>
            <c:numRef>
              <c:f>ALLUMINIO!$I$2:$I$11</c:f>
              <c:numCache>
                <c:formatCode>General</c:formatCode>
                <c:ptCount val="10"/>
                <c:pt idx="0">
                  <c:v>2.5</c:v>
                </c:pt>
                <c:pt idx="1">
                  <c:v>1.0869565217391306</c:v>
                </c:pt>
                <c:pt idx="2">
                  <c:v>0.65789473684210531</c:v>
                </c:pt>
                <c:pt idx="3">
                  <c:v>0.44642857142857145</c:v>
                </c:pt>
                <c:pt idx="4">
                  <c:v>0.32467532467532467</c:v>
                </c:pt>
                <c:pt idx="5">
                  <c:v>0.23809523809523811</c:v>
                </c:pt>
                <c:pt idx="6">
                  <c:v>0.18518518518518517</c:v>
                </c:pt>
                <c:pt idx="7">
                  <c:v>0.14619883040935672</c:v>
                </c:pt>
                <c:pt idx="8">
                  <c:v>0.11312217194570136</c:v>
                </c:pt>
                <c:pt idx="9">
                  <c:v>7.331378299120235E-2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336-4D1C-898D-3F73081CEC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9841248"/>
        <c:axId val="309845184"/>
      </c:scatterChart>
      <c:valAx>
        <c:axId val="309841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845184"/>
        <c:crosses val="autoZero"/>
        <c:crossBetween val="midCat"/>
      </c:valAx>
      <c:valAx>
        <c:axId val="30984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984124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6">
  <cs:axisTitle>
    <cs:lnRef idx="0"/>
    <cs:fillRef idx="0"/>
    <cs:effectRef idx="0"/>
    <cs:fontRef idx="minor">
      <a:schemeClr val="lt1">
        <a:lumMod val="75000"/>
      </a:schemeClr>
    </cs:fontRef>
    <cs:defRPr sz="1197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>
        <a:lumMod val="75000"/>
      </a:schemeClr>
    </cs:fontRef>
    <cs:defRPr sz="1197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</a:schemeClr>
            </a:gs>
            <a:gs pos="0">
              <a:schemeClr val="dk1">
                <a:lumMod val="65000"/>
                <a:lumOff val="3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862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69A16-53ED-4239-92F1-F89DC87D881D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CDD80-714E-4817-B9B1-67AB5219582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DD80-714E-4817-B9B1-67AB52195826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18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828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0658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2977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5979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5896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897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0050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45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269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97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6052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40891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973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701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6015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83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6552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08354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67015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060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94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9130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824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3930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10996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257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368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55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9916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125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1875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130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7515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1389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744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3998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0680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51571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17733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233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8421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5790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642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897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5142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9781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1711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4646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631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54093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4925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146692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7258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694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33854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17901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216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05386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7111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5525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78735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7098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17595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2703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022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9551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09611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1820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5474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38053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170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9563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00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7753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3139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898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87798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08974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3763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9255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95967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0551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086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6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60558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040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4684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AFAF20A-619F-407D-BC68-4ABB9DDAED2A}" type="datetimeFigureOut">
              <a:rPr lang="it-IT" smtClean="0"/>
              <a:pPr/>
              <a:t>29/11/2017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A651EEE9-312C-499C-B25E-35B789544EA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63398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erica.unina.it/economia/metodi-quantitativi-modulo-statistica/interpolazione-statistica-retta-regressione/" TargetMode="External"/><Relationship Id="rId2" Type="http://schemas.openxmlformats.org/officeDocument/2006/relationships/hyperlink" Target="http://www.scientifico.asti.it/fisica-2.0/pendolo/" TargetMode="External"/><Relationship Id="rId1" Type="http://schemas.openxmlformats.org/officeDocument/2006/relationships/slideLayout" Target="../slideLayouts/slideLayout69.xml"/><Relationship Id="rId4" Type="http://schemas.openxmlformats.org/officeDocument/2006/relationships/hyperlink" Target="https://it.wikipedia.org/wiki/Regressione_linear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bg1"/>
            </a:gs>
            <a:gs pos="28000">
              <a:schemeClr val="bg2">
                <a:tint val="90000"/>
                <a:satMod val="92000"/>
                <a:lumMod val="120000"/>
              </a:schemeClr>
            </a:gs>
            <a:gs pos="87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4050813"/>
            <a:ext cx="6069268" cy="1373070"/>
          </a:xfrm>
        </p:spPr>
        <p:txBody>
          <a:bodyPr>
            <a:noAutofit/>
          </a:bodyPr>
          <a:lstStyle/>
          <a:p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r>
              <a:rPr lang="it-IT" sz="4800" b="1" dirty="0">
                <a:latin typeface="Imprint MT Shadow" panose="04020605060303030202" pitchFamily="82" charset="0"/>
              </a:rPr>
              <a:t>ATTENUAZIONE </a:t>
            </a:r>
            <a:br>
              <a:rPr lang="it-IT" sz="4800" b="1" dirty="0">
                <a:latin typeface="Imprint MT Shadow" panose="04020605060303030202" pitchFamily="82" charset="0"/>
              </a:rPr>
            </a:br>
            <a:r>
              <a:rPr lang="it-IT" sz="4800" b="1" dirty="0">
                <a:latin typeface="Imprint MT Shadow" panose="04020605060303030202" pitchFamily="82" charset="0"/>
              </a:rPr>
              <a:t>DEL PENDOLO</a:t>
            </a:r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r>
              <a:rPr lang="it-IT" sz="4800" b="1" dirty="0">
                <a:latin typeface="Rockwell" pitchFamily="18" charset="0"/>
              </a:rPr>
              <a:t/>
            </a:r>
            <a:br>
              <a:rPr lang="it-IT" sz="4800" b="1" dirty="0">
                <a:latin typeface="Rockwell" pitchFamily="18" charset="0"/>
              </a:rPr>
            </a:br>
            <a:endParaRPr lang="it-IT" sz="4800" b="1" dirty="0">
              <a:latin typeface="Rockwell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648" y="48691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it-IT" sz="3000" b="1" dirty="0">
                <a:solidFill>
                  <a:schemeClr val="bg2">
                    <a:lumMod val="25000"/>
                  </a:schemeClr>
                </a:solidFill>
                <a:latin typeface="Rockwell" pitchFamily="18" charset="0"/>
              </a:rPr>
              <a:t>Gruppo 6:</a:t>
            </a:r>
          </a:p>
          <a:p>
            <a:pPr algn="l"/>
            <a:r>
              <a:rPr lang="it-IT" sz="3000" dirty="0" err="1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Matteuzzi</a:t>
            </a:r>
            <a:r>
              <a:rPr lang="it-IT" sz="3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 Daniele</a:t>
            </a:r>
          </a:p>
          <a:p>
            <a:pPr algn="l"/>
            <a:r>
              <a:rPr lang="it-IT" sz="3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Sula Olga</a:t>
            </a:r>
          </a:p>
          <a:p>
            <a:pPr algn="l"/>
            <a:r>
              <a:rPr lang="it-IT" sz="3000" dirty="0">
                <a:solidFill>
                  <a:schemeClr val="tx2">
                    <a:lumMod val="75000"/>
                  </a:schemeClr>
                </a:solidFill>
                <a:latin typeface="Palatino Linotype" panose="02040502050505030304" pitchFamily="18" charset="0"/>
              </a:rPr>
              <a:t>Summa Andrea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158" y="3022848"/>
            <a:ext cx="1905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220795"/>
              </p:ext>
            </p:extLst>
          </p:nvPr>
        </p:nvGraphicFramePr>
        <p:xfrm>
          <a:off x="817562" y="332656"/>
          <a:ext cx="7570861" cy="6048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339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>
              <a:xfrm>
                <a:off x="818348" y="260648"/>
                <a:ext cx="7511472" cy="584141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it-IT" sz="28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Per poter constatare l’esattezza o l’incertezza delle misure rilevate trasformiamo i grafici v-t dei due pendoli in corrispondenti grafici </a:t>
                </a:r>
                <a14:m>
                  <m:oMath xmlns:m="http://schemas.openxmlformats.org/officeDocument/2006/math">
                    <m:r>
                      <a:rPr lang="it-IT" sz="2800" i="1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𝑙𝑛𝑉</m:t>
                    </m:r>
                    <m:r>
                      <a:rPr lang="it-IT" sz="2800" i="1" baseline="-25000" dirty="0" err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it-IT" sz="28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it-IT" sz="28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sz="2800" i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28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800" i="1" smtClean="0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8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𝑙𝑛𝐸</m:t>
                        </m:r>
                      </m:e>
                      <m:sub>
                        <m:r>
                          <a:rPr lang="it-IT" sz="2800" i="1">
                            <a:solidFill>
                              <a:schemeClr val="bg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r>
                      <a:rPr lang="it-IT" sz="2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it-IT" sz="280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it-IT" sz="28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in modo tale da trasformare le curve in linee rette. </a:t>
                </a:r>
              </a:p>
              <a:p>
                <a:pPr marL="0" indent="0">
                  <a:buNone/>
                </a:pPr>
                <a:r>
                  <a:rPr lang="it-IT" sz="28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Questo processo di conversione dei grafici si chiama LINEARIZZAZIONE. </a:t>
                </a:r>
              </a:p>
              <a:p>
                <a:pPr marL="0" indent="0">
                  <a:buNone/>
                </a:pPr>
                <a:r>
                  <a:rPr lang="it-IT" sz="2800" i="1" dirty="0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Possiamo notare che i grafici linearizzati così ottenuti non rappresentano esattamente delle linee rette ma tendono ad esserlo. </a:t>
                </a:r>
              </a:p>
              <a:p>
                <a:pPr marL="0" indent="0">
                  <a:buNone/>
                </a:pPr>
                <a:endParaRPr lang="it-IT" sz="2800" i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glow rad="38100">
                      <a:schemeClr val="bg1">
                        <a:lumMod val="50000"/>
                        <a:lumOff val="50000"/>
                        <a:alpha val="20000"/>
                      </a:schemeClr>
                    </a:glow>
                    <a:outerShdw blurRad="38100" dist="38100" dir="2700000" algn="tl" rotWithShape="0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18348" y="260648"/>
                <a:ext cx="7511472" cy="5841412"/>
              </a:xfrm>
              <a:blipFill>
                <a:blip r:embed="rId2"/>
                <a:stretch>
                  <a:fillRect l="-1705" r="-154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031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Lo scostamento e l’imperfezione di queste linee possiamo ipotizzare che siano dovute ad </a:t>
            </a:r>
            <a:r>
              <a:rPr lang="it-IT" sz="2800" u="sng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errori sistematici</a:t>
            </a:r>
            <a:r>
              <a:rPr lang="it-IT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(sono quelli che compaiono in ogni singola misura e possono essere errori strumentali o errori soggettivi, provocati dalla poca abilità o dalla negligenza dello sperimentatore) e/o </a:t>
            </a:r>
            <a:r>
              <a:rPr lang="it-IT" sz="2800" u="sng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errori casuali </a:t>
            </a:r>
            <a:r>
              <a:rPr lang="it-IT" sz="28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(questi errori possono essere provocati anche da brevi e imprevedibili variazioni di fattori ambientali, come la pressione, l’umidità o la temperatura dell’aria, di cui lo sperimentatore non ha tenuto conto durante l’esecuzione della misura).</a:t>
            </a:r>
          </a:p>
          <a:p>
            <a:endParaRPr lang="it-IT" sz="2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3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503124"/>
              </p:ext>
            </p:extLst>
          </p:nvPr>
        </p:nvGraphicFramePr>
        <p:xfrm>
          <a:off x="251520" y="188641"/>
          <a:ext cx="3826445" cy="5913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236998"/>
              </p:ext>
            </p:extLst>
          </p:nvPr>
        </p:nvGraphicFramePr>
        <p:xfrm>
          <a:off x="4716016" y="188642"/>
          <a:ext cx="3960440" cy="591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926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0000000-0008-0000-0200-000007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120347"/>
              </p:ext>
            </p:extLst>
          </p:nvPr>
        </p:nvGraphicFramePr>
        <p:xfrm>
          <a:off x="817563" y="404664"/>
          <a:ext cx="3682429" cy="5976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777931"/>
              </p:ext>
            </p:extLst>
          </p:nvPr>
        </p:nvGraphicFramePr>
        <p:xfrm>
          <a:off x="4527910" y="404664"/>
          <a:ext cx="381642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461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9402" y="0"/>
            <a:ext cx="3825661" cy="1312480"/>
          </a:xfrm>
        </p:spPr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Analisi statistica</a:t>
            </a:r>
          </a:p>
        </p:txBody>
      </p:sp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4E2B27D-78C2-4CC2-A232-E17EDC46B7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627594"/>
              </p:ext>
            </p:extLst>
          </p:nvPr>
        </p:nvGraphicFramePr>
        <p:xfrm>
          <a:off x="187872" y="980728"/>
          <a:ext cx="4106202" cy="553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3E158303-8329-4C00-B525-77222CE2B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333153"/>
              </p:ext>
            </p:extLst>
          </p:nvPr>
        </p:nvGraphicFramePr>
        <p:xfrm>
          <a:off x="4310552" y="980727"/>
          <a:ext cx="4598406" cy="553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7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322E28E8-5520-49B2-9474-6022CFD056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3537"/>
              </p:ext>
            </p:extLst>
          </p:nvPr>
        </p:nvGraphicFramePr>
        <p:xfrm>
          <a:off x="179512" y="332656"/>
          <a:ext cx="4320480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F78EFA90-6004-4D05-AC91-DAA5C865A4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485589"/>
              </p:ext>
            </p:extLst>
          </p:nvPr>
        </p:nvGraphicFramePr>
        <p:xfrm>
          <a:off x="4525992" y="332656"/>
          <a:ext cx="4438495" cy="6264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372188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Retta (o curva) di regressione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f(x)=</a:t>
            </a:r>
            <a:r>
              <a:rPr lang="it-IT" dirty="0" err="1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a+bX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pPr fontAlgn="base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dove </a:t>
            </a:r>
            <a:r>
              <a:rPr lang="it-IT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a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 rappresenta l’intercetta, cioè il valore assunto dalla funzione quando x=0. Geometricamente è il punto in cui la retta interseca l’asse delle ordinate</a:t>
            </a:r>
          </a:p>
          <a:p>
            <a:pPr fontAlgn="base"/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dove</a:t>
            </a:r>
            <a:r>
              <a:rPr lang="it-IT" i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 b</a:t>
            </a: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 è invece il coefficiente angolare, che esprime la pendenza della retta in termini di variazione della funzione dovuta ad una variazione unitaria della X</a:t>
            </a:r>
          </a:p>
          <a:p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62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348" y="260648"/>
            <a:ext cx="7858108" cy="584141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Si parla di </a:t>
            </a:r>
            <a:r>
              <a:rPr lang="it-IT" sz="24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interpolazione statistica</a:t>
            </a: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 quando si intende rappresentare in maniera sintetica una relazione funzionale tra due (o più) variabili statistiche attraverso una funzione f(x).</a:t>
            </a:r>
          </a:p>
          <a:p>
            <a:pPr marL="0" indent="0" fontAlgn="base">
              <a:buNone/>
            </a:pPr>
            <a:r>
              <a:rPr lang="it-IT" sz="24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Questa funzione non ha l’obiettivo di passare per tutti i punti, ma di rappresentare “al meglio”, anche se in via sintetica, la relazione esistente tra i due caratteri X e Y.</a:t>
            </a:r>
          </a:p>
          <a:p>
            <a:pPr marL="0" indent="0" fontAlgn="base">
              <a:buNone/>
            </a:pPr>
            <a:endParaRPr lang="it-IT" sz="24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7449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Dati a confronto</a:t>
            </a:r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50370"/>
              </p:ext>
            </p:extLst>
          </p:nvPr>
        </p:nvGraphicFramePr>
        <p:xfrm>
          <a:off x="611560" y="1988840"/>
          <a:ext cx="7488832" cy="430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2278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77000">
              <a:schemeClr val="tx1">
                <a:lumMod val="75000"/>
              </a:schemeClr>
            </a:gs>
            <a:gs pos="100000">
              <a:schemeClr val="tx1">
                <a:lumMod val="75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 rot="21333147">
            <a:off x="1328462" y="359816"/>
            <a:ext cx="6554867" cy="1524000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4000" dirty="0">
                <a:latin typeface="Algerian" panose="04020705040A02060702" pitchFamily="82" charset="0"/>
              </a:rPr>
              <a:t> Scopo</a:t>
            </a:r>
            <a:r>
              <a:rPr lang="it-IT" sz="3600" dirty="0">
                <a:latin typeface="Algerian" panose="04020705040A02060702" pitchFamily="82" charset="0"/>
              </a:rPr>
              <a:t> dell’esperimento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</p:txBody>
      </p:sp>
      <p:sp>
        <p:nvSpPr>
          <p:cNvPr id="6" name="Rettangolo con angoli arrotondati 5"/>
          <p:cNvSpPr/>
          <p:nvPr/>
        </p:nvSpPr>
        <p:spPr>
          <a:xfrm>
            <a:off x="789472" y="1706733"/>
            <a:ext cx="7632848" cy="4824536"/>
          </a:xfrm>
          <a:prstGeom prst="roundRect">
            <a:avLst/>
          </a:prstGeom>
          <a:effectLst>
            <a:innerShdw blurRad="114300">
              <a:prstClr val="black"/>
            </a:innerShdw>
          </a:effectLst>
          <a:scene3d>
            <a:camera prst="perspectiveLeft"/>
            <a:lightRig rig="threePt" dir="t"/>
          </a:scene3d>
          <a:sp3d prstMaterial="dkEdge"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/>
              <a:t>Determinare l’andamento dell’energia e della velocità di un pendolo al passare del tempo</a:t>
            </a:r>
            <a:r>
              <a:rPr lang="it-IT" sz="4400" b="1" u="dbl" dirty="0"/>
              <a:t>.</a:t>
            </a:r>
            <a:endParaRPr lang="it-IT" sz="8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348" y="836712"/>
            <a:ext cx="7858108" cy="59046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In primo luogo possiamo osservare i grafici a confronto dell’andamento della </a:t>
            </a:r>
            <a:r>
              <a:rPr lang="it-IT" sz="2000" u="sng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velocità</a:t>
            </a:r>
            <a:r>
              <a:rPr lang="it-IT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 dei due pendoli al passare del tempo.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Notiamo che la velocità del pendolo con peso in ACCIAIO, rappresentato con linea BLU, è maggiore rispetto alla velocità del pendolo con peso in ALLUMINIO, rappresentato dalla linea ARANCIONE, rilevata ai soliti intervalli di tempo. </a:t>
            </a:r>
          </a:p>
          <a:p>
            <a:pPr marL="0" indent="0">
              <a:buNone/>
            </a:pPr>
            <a:r>
              <a:rPr lang="it-IT" sz="20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>Dato che la lunghezza dei fili di entrambi i pendoli è la stessa possiamo ipotizzare che la massa influisce sulle velocità in quanto possiamo osservare dai vari esperimenti che il pendolo in ALLUMINIO tende a rallentare più velocemente di quello in ACCIAIO.</a:t>
            </a:r>
          </a:p>
          <a:p>
            <a:pPr marL="0" indent="0">
              <a:buNone/>
            </a:pPr>
            <a:endParaRPr lang="it-IT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52450" y="512676"/>
            <a:ext cx="74260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Osservazioni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8348" y="412402"/>
            <a:ext cx="7511473" cy="1312480"/>
          </a:xfrm>
        </p:spPr>
        <p:txBody>
          <a:bodyPr>
            <a:normAutofit/>
          </a:bodyPr>
          <a:lstStyle/>
          <a:p>
            <a:r>
              <a:rPr lang="it-IT" sz="4400" dirty="0">
                <a:solidFill>
                  <a:schemeClr val="bg1">
                    <a:lumMod val="95000"/>
                    <a:lumOff val="5000"/>
                  </a:schemeClr>
                </a:solidFill>
                <a:latin typeface="Agency FB" panose="020B0503020202020204" pitchFamily="34" charset="0"/>
              </a:rPr>
              <a:t>Perché?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348" y="2060898"/>
            <a:ext cx="3681644" cy="404116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</a:rPr>
              <a:t>Quello che si osserva quando il moto di un oscillatore armonico è soggetto ad attriti è un moto armonico smorzato cioè l’ampiezza decresce nel tempo. La causa dello smorzamento delle oscillazioni è l’attrito con l’aria del corpo appeso al filo. Notiamo inoltre che lo smorzamento è diverso se prendiamo in considerazione masse diverse dello stesso volume. Ciò è dovuto al fatto che l’energia meccanica iniziale dei 2 corpi risulta essere diversa. Cambiando la massa cambiano rispettivamente anche la velocità e la forza peso a cui è sottoposto il pendolo.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96752"/>
            <a:ext cx="4099774" cy="4777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014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2708920"/>
            <a:ext cx="7511473" cy="1312480"/>
          </a:xfrm>
        </p:spPr>
        <p:txBody>
          <a:bodyPr>
            <a:normAutofit fontScale="90000"/>
          </a:bodyPr>
          <a:lstStyle/>
          <a:p>
            <a:r>
              <a:rPr lang="it-IT" sz="48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GRAZIE PER L’ATTENZIONE!!</a:t>
            </a:r>
          </a:p>
        </p:txBody>
      </p:sp>
    </p:spTree>
    <p:extLst>
      <p:ext uri="{BB962C8B-B14F-4D97-AF65-F5344CB8AC3E}">
        <p14:creationId xmlns:p14="http://schemas.microsoft.com/office/powerpoint/2010/main" val="55301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68686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gency FB" panose="020B0503020202020204" pitchFamily="34" charset="0"/>
              </a:rPr>
              <a:t>sitografia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260648"/>
            <a:ext cx="7511472" cy="4041162"/>
          </a:xfrm>
        </p:spPr>
        <p:txBody>
          <a:bodyPr/>
          <a:lstStyle/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http://www.scientifico.asti.it/fisica-2.0/pendolo/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hlinkClick r:id="rId3"/>
              </a:rPr>
              <a:t>http://www.federica.unina.it/economia/metodi-quantitativi-modulo-statistica/interpolazione-statistica-retta-regressione/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it-IT" dirty="0">
                <a:solidFill>
                  <a:schemeClr val="bg1">
                    <a:lumMod val="95000"/>
                    <a:lumOff val="5000"/>
                  </a:schemeClr>
                </a:solidFill>
                <a:hlinkClick r:id="rId4"/>
              </a:rPr>
              <a:t>https://it.wikipedia.org/wiki/Regressione_lineare</a:t>
            </a:r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it-IT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61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dirty="0">
                <a:latin typeface="Rockwell" pitchFamily="18" charset="0"/>
              </a:rPr>
              <a:t>Strumenti utilizzati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39552" y="1628800"/>
            <a:ext cx="7511472" cy="4041162"/>
          </a:xfrm>
        </p:spPr>
        <p:txBody>
          <a:bodyPr>
            <a:normAutofit/>
          </a:bodyPr>
          <a:lstStyle/>
          <a:p>
            <a:endParaRPr lang="it-IT" sz="3000" dirty="0">
              <a:latin typeface="Rockwell" pitchFamily="18" charset="0"/>
            </a:endParaRPr>
          </a:p>
          <a:p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" pitchFamily="18" charset="0"/>
              </a:rPr>
              <a:t>Cronometro a fotocellula</a:t>
            </a:r>
          </a:p>
          <a:p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" pitchFamily="18" charset="0"/>
              </a:rPr>
              <a:t>Cronometro</a:t>
            </a:r>
          </a:p>
          <a:p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" pitchFamily="18" charset="0"/>
              </a:rPr>
              <a:t>Bilancia</a:t>
            </a:r>
          </a:p>
          <a:p>
            <a:r>
              <a:rPr lang="it-IT" sz="32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" pitchFamily="18" charset="0"/>
              </a:rPr>
              <a:t>Metro a nastro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05064"/>
            <a:ext cx="3214672" cy="229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3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dirty="0">
                <a:latin typeface="Rockwell" pitchFamily="18" charset="0"/>
              </a:rPr>
              <a:t>Esperimento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18348" y="2060898"/>
            <a:ext cx="5049796" cy="40411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it-IT" dirty="0"/>
              <a:t>	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" pitchFamily="18" charset="0"/>
              </a:rPr>
              <a:t>Fissare un filo al soffitto e posizionare le fotocellule in modo che il filo sia perfettamente in mezzo ad esse</a:t>
            </a:r>
          </a:p>
          <a:p>
            <a:pPr marL="514350" indent="-514350">
              <a:buFont typeface="+mj-lt"/>
              <a:buAutoNum type="arabicPeriod"/>
            </a:pPr>
            <a:endParaRPr lang="it-IT" sz="3000" dirty="0">
              <a:solidFill>
                <a:schemeClr val="bg1">
                  <a:lumMod val="95000"/>
                  <a:lumOff val="5000"/>
                </a:schemeClr>
              </a:solidFill>
              <a:latin typeface="Rockwell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it-IT" sz="3000" dirty="0">
                <a:solidFill>
                  <a:schemeClr val="bg1">
                    <a:lumMod val="95000"/>
                    <a:lumOff val="5000"/>
                  </a:schemeClr>
                </a:solidFill>
                <a:latin typeface="Rockwell" pitchFamily="18" charset="0"/>
              </a:rPr>
              <a:t>Appendere, rispettivamente, i due pesi al filo.</a:t>
            </a:r>
          </a:p>
          <a:p>
            <a:pPr>
              <a:buNone/>
            </a:pPr>
            <a:endParaRPr lang="it-IT" sz="3000" dirty="0">
              <a:latin typeface="Rockwell" pitchFamily="18" charset="0"/>
            </a:endParaRPr>
          </a:p>
          <a:p>
            <a:pPr>
              <a:buNone/>
            </a:pPr>
            <a:r>
              <a:rPr lang="it-IT" sz="3000" dirty="0">
                <a:latin typeface="Rockwell" pitchFamily="18" charset="0"/>
              </a:rPr>
              <a:t>	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741" y="1908498"/>
            <a:ext cx="2512701" cy="3672408"/>
          </a:xfrm>
          <a:prstGeom prst="rect">
            <a:avLst/>
          </a:prstGeom>
          <a:gradFill>
            <a:gsLst>
              <a:gs pos="66387">
                <a:srgbClr val="939496"/>
              </a:gs>
              <a:gs pos="47788">
                <a:srgbClr val="B2B1AF"/>
              </a:gs>
              <a:gs pos="5000">
                <a:srgbClr val="F8F2E7"/>
              </a:gs>
              <a:gs pos="81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lin ang="3900000" scaled="0"/>
          </a:gradFill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4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052736"/>
            <a:ext cx="5832648" cy="485740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it-IT" sz="2600" dirty="0">
                <a:solidFill>
                  <a:schemeClr val="bg1"/>
                </a:solidFill>
                <a:latin typeface="Rockwell" pitchFamily="18" charset="0"/>
              </a:rPr>
              <a:t>Portare il pendolo da una certa distanza dal cronometro a fotocellula e farlo partire insieme ad esso</a:t>
            </a:r>
          </a:p>
          <a:p>
            <a:pPr marL="457200" indent="-457200">
              <a:buFont typeface="+mj-lt"/>
              <a:buAutoNum type="arabicPeriod" startAt="3"/>
            </a:pPr>
            <a:endParaRPr lang="it-IT" sz="2600" dirty="0">
              <a:solidFill>
                <a:schemeClr val="bg1"/>
              </a:solidFill>
              <a:latin typeface="Rockwell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it-IT" sz="2600" dirty="0">
                <a:solidFill>
                  <a:schemeClr val="bg1"/>
                </a:solidFill>
                <a:latin typeface="Rockwell" pitchFamily="18" charset="0"/>
              </a:rPr>
              <a:t>Misurare il tempo che ci mette a passare da una fotocellula all’altra(Tempo di oscuramento)</a:t>
            </a:r>
          </a:p>
          <a:p>
            <a:pPr marL="457200" indent="-457200">
              <a:buFont typeface="+mj-lt"/>
              <a:buAutoNum type="arabicPeriod" startAt="3"/>
            </a:pPr>
            <a:endParaRPr lang="it-IT" sz="2600" dirty="0">
              <a:solidFill>
                <a:schemeClr val="bg1"/>
              </a:solidFill>
              <a:latin typeface="Rockwell" pitchFamily="18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it-IT" sz="2600" dirty="0">
                <a:solidFill>
                  <a:schemeClr val="bg1"/>
                </a:solidFill>
                <a:latin typeface="Rockwell" pitchFamily="18" charset="0"/>
              </a:rPr>
              <a:t>Utilizzando il cronometro semplice, ripetere l’operazione ogni 30 secondi (10 misurazioni).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2060847"/>
            <a:ext cx="2196245" cy="2575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000" dirty="0">
                <a:latin typeface="Rockwell" pitchFamily="18" charset="0"/>
              </a:rPr>
              <a:t>Calcoli sulle misure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it-IT" dirty="0"/>
                  <a:t>	</a:t>
                </a:r>
              </a:p>
              <a:p>
                <a:r>
                  <a:rPr lang="it-IT" sz="3000" dirty="0">
                    <a:latin typeface="Rockwell" pitchFamily="18" charset="0"/>
                  </a:rPr>
                  <a:t>	Analisi dell’andamento della velocità     massima e dell’energia meccanica al passare del tempo</a:t>
                </a:r>
              </a:p>
              <a:p>
                <a:endParaRPr lang="it-IT" dirty="0"/>
              </a:p>
              <a:p>
                <a:r>
                  <a:rPr lang="it-IT" dirty="0"/>
                  <a:t>	</a:t>
                </a:r>
                <a:r>
                  <a:rPr lang="it-IT" sz="3000" dirty="0">
                    <a:latin typeface="Rockwell" pitchFamily="18" charset="0"/>
                  </a:rPr>
                  <a:t>Analisi dell’andamento linearizzato </a:t>
                </a:r>
                <a14:m>
                  <m:oMath xmlns:m="http://schemas.openxmlformats.org/officeDocument/2006/math">
                    <m:r>
                      <a:rPr lang="it-IT" sz="3000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it-IT" sz="3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it-IT" sz="3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it-IT" sz="3000" i="1" baseline="-25000" dirty="0" err="1" smtClean="0">
                        <a:latin typeface="Cambria Math" panose="02040503050406030204" pitchFamily="18" charset="0"/>
                      </a:rPr>
                      <m:t>𝑚𝑎𝑥</m:t>
                    </m:r>
                    <m:r>
                      <a:rPr lang="it-IT" sz="3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3000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sz="3000" b="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it-IT" sz="30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t-IT" sz="3000" dirty="0">
                    <a:latin typeface="Rockwell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𝑙𝑛𝐸</m:t>
                        </m:r>
                      </m:e>
                      <m:sub>
                        <m:r>
                          <a:rPr lang="it-IT" sz="3000" b="0" i="1" smtClean="0">
                            <a:latin typeface="Cambria Math" panose="02040503050406030204" pitchFamily="18" charset="0"/>
                          </a:rPr>
                          <m:t>𝑀𝐴𝑋</m:t>
                        </m:r>
                      </m:sub>
                    </m:sSub>
                    <m:r>
                      <a:rPr lang="it-IT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it-IT" sz="30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endParaRPr lang="it-IT" sz="3000" dirty="0">
                  <a:latin typeface="Rockwell" pitchFamily="18" charset="0"/>
                </a:endParaRPr>
              </a:p>
              <a:p>
                <a:pPr>
                  <a:buNone/>
                </a:pPr>
                <a:r>
                  <a:rPr lang="it-IT" sz="3000" dirty="0">
                    <a:latin typeface="Rockwell" pitchFamily="18" charset="0"/>
                  </a:rPr>
                  <a:t> </a:t>
                </a:r>
              </a:p>
              <a:p>
                <a:pPr>
                  <a:buNone/>
                </a:pPr>
                <a:r>
                  <a:rPr lang="it-IT" sz="3000" dirty="0">
                    <a:latin typeface="Rockwell" pitchFamily="18" charset="0"/>
                  </a:rPr>
                  <a:t>	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2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00192" cy="1460716"/>
          </a:xfrm>
        </p:spPr>
        <p:txBody>
          <a:bodyPr>
            <a:normAutofit fontScale="90000"/>
          </a:bodyPr>
          <a:lstStyle/>
          <a:p>
            <a:r>
              <a:rPr lang="it-IT" sz="5000" dirty="0">
                <a:latin typeface="Rockwell" pitchFamily="18" charset="0"/>
              </a:rPr>
              <a:t>Elaborazione dati</a:t>
            </a:r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087534"/>
              </p:ext>
            </p:extLst>
          </p:nvPr>
        </p:nvGraphicFramePr>
        <p:xfrm>
          <a:off x="603533" y="1484784"/>
          <a:ext cx="7956405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F8F2E7"/>
            </a:gs>
            <a:gs pos="81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4600"/>
              </p:ext>
            </p:extLst>
          </p:nvPr>
        </p:nvGraphicFramePr>
        <p:xfrm>
          <a:off x="1043608" y="476672"/>
          <a:ext cx="7282829" cy="5769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6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chemeClr val="tx1">
                <a:lumMod val="50000"/>
              </a:schemeClr>
            </a:gs>
            <a:gs pos="100000">
              <a:schemeClr val="bg2">
                <a:tint val="90000"/>
                <a:satMod val="92000"/>
                <a:lumMod val="120000"/>
              </a:schemeClr>
            </a:gs>
            <a:gs pos="5000">
              <a:schemeClr val="tx1">
                <a:lumMod val="95000"/>
              </a:schemeClr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351285"/>
              </p:ext>
            </p:extLst>
          </p:nvPr>
        </p:nvGraphicFramePr>
        <p:xfrm>
          <a:off x="467544" y="476672"/>
          <a:ext cx="8424936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389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lo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1_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4.xml><?xml version="1.0" encoding="utf-8"?>
<a:theme xmlns:a="http://schemas.openxmlformats.org/drawingml/2006/main" name="2_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5.xml><?xml version="1.0" encoding="utf-8"?>
<a:theme xmlns:a="http://schemas.openxmlformats.org/drawingml/2006/main" name="3_Rete">
  <a:themeElements>
    <a:clrScheme name="Rete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Ret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e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1294</TotalTime>
  <Words>526</Words>
  <Application>Microsoft Office PowerPoint</Application>
  <PresentationFormat>Presentazione su schermo (4:3)</PresentationFormat>
  <Paragraphs>81</Paragraphs>
  <Slides>23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23</vt:i4>
      </vt:variant>
    </vt:vector>
  </HeadingPairs>
  <TitlesOfParts>
    <vt:vector size="39" baseType="lpstr">
      <vt:lpstr>Agency FB</vt:lpstr>
      <vt:lpstr>Algerian</vt:lpstr>
      <vt:lpstr>Arial</vt:lpstr>
      <vt:lpstr>Broadway</vt:lpstr>
      <vt:lpstr>Calibri</vt:lpstr>
      <vt:lpstr>Cambria Math</vt:lpstr>
      <vt:lpstr>Century Gothic</vt:lpstr>
      <vt:lpstr>Imprint MT Shadow</vt:lpstr>
      <vt:lpstr>Palatino Linotype</vt:lpstr>
      <vt:lpstr>Rockwell</vt:lpstr>
      <vt:lpstr>Wingdings 3</vt:lpstr>
      <vt:lpstr>Filo</vt:lpstr>
      <vt:lpstr>Rete</vt:lpstr>
      <vt:lpstr>1_Rete</vt:lpstr>
      <vt:lpstr>2_Rete</vt:lpstr>
      <vt:lpstr>3_Rete</vt:lpstr>
      <vt:lpstr>   ATTENUAZIONE  DEL PENDOLO    </vt:lpstr>
      <vt:lpstr> Scopo dell’esperimento</vt:lpstr>
      <vt:lpstr>Strumenti utilizzati</vt:lpstr>
      <vt:lpstr>Esperimento</vt:lpstr>
      <vt:lpstr>Presentazione standard di PowerPoint</vt:lpstr>
      <vt:lpstr>Calcoli sulle misure</vt:lpstr>
      <vt:lpstr>Elaborazione dati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Analisi statistica</vt:lpstr>
      <vt:lpstr>Presentazione standard di PowerPoint</vt:lpstr>
      <vt:lpstr>Retta (o curva) di regressione</vt:lpstr>
      <vt:lpstr>Presentazione standard di PowerPoint</vt:lpstr>
      <vt:lpstr>Dati a confronto</vt:lpstr>
      <vt:lpstr>Presentazione standard di PowerPoint</vt:lpstr>
      <vt:lpstr>Perché?</vt:lpstr>
      <vt:lpstr>GRAZIE PER L’ATTENZIONE!!</vt:lpstr>
      <vt:lpstr>sitografia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asumm</dc:creator>
  <cp:lastModifiedBy>Elena Moroni</cp:lastModifiedBy>
  <cp:revision>41</cp:revision>
  <dcterms:created xsi:type="dcterms:W3CDTF">2017-03-03T16:22:25Z</dcterms:created>
  <dcterms:modified xsi:type="dcterms:W3CDTF">2017-11-29T14:58:07Z</dcterms:modified>
</cp:coreProperties>
</file>