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9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38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encheng\Desktop\&#26032;&#24314;%20Foglio%20di%20lavoro%20di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26"/>
  <c:chart>
    <c:plotArea>
      <c:layout>
        <c:manualLayout>
          <c:layoutTarget val="inner"/>
          <c:xMode val="edge"/>
          <c:yMode val="edge"/>
          <c:x val="4.3452957803351504E-2"/>
          <c:y val="3.9444200996580185E-2"/>
          <c:w val="0.85339319604280239"/>
          <c:h val="0.85031532772851093"/>
        </c:manualLayout>
      </c:layout>
      <c:lineChart>
        <c:grouping val="standard"/>
        <c:ser>
          <c:idx val="0"/>
          <c:order val="0"/>
          <c:tx>
            <c:strRef>
              <c:f>Foglio1!$B$12</c:f>
              <c:strCache>
                <c:ptCount val="1"/>
                <c:pt idx="0">
                  <c:v>L.VERDE</c:v>
                </c:pt>
              </c:strCache>
            </c:strRef>
          </c:tx>
          <c:marker>
            <c:symbol val="none"/>
          </c:marker>
          <c:cat>
            <c:numRef>
              <c:f>Foglio1!$A$13:$A$22</c:f>
              <c:numCache>
                <c:formatCode>General</c:formatCode>
                <c:ptCount val="10"/>
                <c:pt idx="0">
                  <c:v>0.6</c:v>
                </c:pt>
                <c:pt idx="1">
                  <c:v>0.7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7.3</c:v>
                </c:pt>
                <c:pt idx="7">
                  <c:v>10</c:v>
                </c:pt>
                <c:pt idx="8">
                  <c:v>12</c:v>
                </c:pt>
                <c:pt idx="9">
                  <c:v>15.3</c:v>
                </c:pt>
              </c:numCache>
            </c:numRef>
          </c:cat>
          <c:val>
            <c:numRef>
              <c:f>Foglio1!$B$13:$B$22</c:f>
              <c:numCache>
                <c:formatCode>General</c:formatCode>
                <c:ptCount val="10"/>
                <c:pt idx="0">
                  <c:v>3.8</c:v>
                </c:pt>
                <c:pt idx="1">
                  <c:v>3.8</c:v>
                </c:pt>
                <c:pt idx="2">
                  <c:v>4.4000000000000004</c:v>
                </c:pt>
                <c:pt idx="3">
                  <c:v>4.8</c:v>
                </c:pt>
                <c:pt idx="4">
                  <c:v>5.2</c:v>
                </c:pt>
                <c:pt idx="5">
                  <c:v>6</c:v>
                </c:pt>
                <c:pt idx="6">
                  <c:v>6.5</c:v>
                </c:pt>
                <c:pt idx="7">
                  <c:v>7.7</c:v>
                </c:pt>
                <c:pt idx="8">
                  <c:v>8.6</c:v>
                </c:pt>
                <c:pt idx="9">
                  <c:v>10</c:v>
                </c:pt>
              </c:numCache>
            </c:numRef>
          </c:val>
        </c:ser>
        <c:ser>
          <c:idx val="1"/>
          <c:order val="1"/>
          <c:tx>
            <c:strRef>
              <c:f>Foglio1!$C$12</c:f>
              <c:strCache>
                <c:ptCount val="1"/>
                <c:pt idx="0">
                  <c:v>L.ROSSO</c:v>
                </c:pt>
              </c:strCache>
            </c:strRef>
          </c:tx>
          <c:marker>
            <c:symbol val="none"/>
          </c:marker>
          <c:cat>
            <c:numRef>
              <c:f>Foglio1!$A$13:$A$22</c:f>
              <c:numCache>
                <c:formatCode>General</c:formatCode>
                <c:ptCount val="10"/>
                <c:pt idx="0">
                  <c:v>0.6</c:v>
                </c:pt>
                <c:pt idx="1">
                  <c:v>0.7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7.3</c:v>
                </c:pt>
                <c:pt idx="7">
                  <c:v>10</c:v>
                </c:pt>
                <c:pt idx="8">
                  <c:v>12</c:v>
                </c:pt>
                <c:pt idx="9">
                  <c:v>15.3</c:v>
                </c:pt>
              </c:numCache>
            </c:numRef>
          </c:cat>
          <c:val>
            <c:numRef>
              <c:f>Foglio1!$C$13:$C$22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5.5</c:v>
                </c:pt>
                <c:pt idx="3">
                  <c:v>7.7</c:v>
                </c:pt>
                <c:pt idx="4">
                  <c:v>9.6</c:v>
                </c:pt>
                <c:pt idx="5">
                  <c:v>13.7</c:v>
                </c:pt>
                <c:pt idx="6">
                  <c:v>16</c:v>
                </c:pt>
                <c:pt idx="7">
                  <c:v>17.899999999999999</c:v>
                </c:pt>
                <c:pt idx="8">
                  <c:v>25.3</c:v>
                </c:pt>
                <c:pt idx="9">
                  <c:v>29.1</c:v>
                </c:pt>
              </c:numCache>
            </c:numRef>
          </c:val>
        </c:ser>
        <c:marker val="1"/>
        <c:axId val="81429248"/>
        <c:axId val="84735488"/>
      </c:lineChart>
      <c:catAx>
        <c:axId val="81429248"/>
        <c:scaling>
          <c:orientation val="minMax"/>
        </c:scaling>
        <c:axPos val="b"/>
        <c:numFmt formatCode="General" sourceLinked="1"/>
        <c:tickLblPos val="nextTo"/>
        <c:crossAx val="84735488"/>
        <c:crosses val="autoZero"/>
        <c:auto val="1"/>
        <c:lblAlgn val="ctr"/>
        <c:lblOffset val="100"/>
      </c:catAx>
      <c:valAx>
        <c:axId val="84735488"/>
        <c:scaling>
          <c:orientation val="minMax"/>
        </c:scaling>
        <c:axPos val="l"/>
        <c:majorGridlines/>
        <c:numFmt formatCode="General" sourceLinked="1"/>
        <c:tickLblPos val="nextTo"/>
        <c:crossAx val="8142924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it-IT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1945"/>
            <a:ext cx="12192000" cy="1032258"/>
          </a:xfrm>
        </p:spPr>
        <p:txBody>
          <a:bodyPr>
            <a:noAutofit/>
          </a:bodyPr>
          <a:lstStyle/>
          <a:p>
            <a:pPr algn="ctr"/>
            <a:r>
              <a:rPr lang="en-US" sz="5400" dirty="0" err="1" smtClean="0"/>
              <a:t>Divergenza</a:t>
            </a:r>
            <a:r>
              <a:rPr lang="en-US" sz="5400" dirty="0" smtClean="0"/>
              <a:t> </a:t>
            </a:r>
            <a:r>
              <a:rPr lang="en-US" sz="5400" dirty="0" err="1" smtClean="0"/>
              <a:t>di</a:t>
            </a:r>
            <a:r>
              <a:rPr lang="en-US" sz="5400" dirty="0" smtClean="0"/>
              <a:t> un </a:t>
            </a:r>
            <a:r>
              <a:rPr lang="en-US" sz="5400" dirty="0" err="1" smtClean="0"/>
              <a:t>raggio</a:t>
            </a:r>
            <a:r>
              <a:rPr lang="en-US" sz="5400" dirty="0" smtClean="0"/>
              <a:t> laser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128" y="1331802"/>
            <a:ext cx="5596431" cy="5090019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1"/>
                </a:solidFill>
              </a:rPr>
              <a:t>Gruppo</a:t>
            </a:r>
            <a:r>
              <a:rPr lang="en-US" sz="3600" dirty="0" smtClean="0">
                <a:solidFill>
                  <a:schemeClr val="tx1"/>
                </a:solidFill>
              </a:rPr>
              <a:t> g7:</a:t>
            </a:r>
          </a:p>
          <a:p>
            <a:r>
              <a:rPr lang="en-US" sz="3200" dirty="0" err="1" smtClean="0">
                <a:solidFill>
                  <a:schemeClr val="tx1"/>
                </a:solidFill>
              </a:rPr>
              <a:t>Giasis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giulio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giacomelli</a:t>
            </a:r>
            <a:endParaRPr lang="en-US" sz="32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Qin </a:t>
            </a:r>
            <a:r>
              <a:rPr lang="en-US" sz="3200" dirty="0" err="1" smtClean="0">
                <a:solidFill>
                  <a:schemeClr val="tx1"/>
                </a:solidFill>
              </a:rPr>
              <a:t>wencheng</a:t>
            </a:r>
            <a:endParaRPr lang="en-US" sz="3200" dirty="0" smtClean="0">
              <a:solidFill>
                <a:schemeClr val="tx1"/>
              </a:solidFill>
            </a:endParaRPr>
          </a:p>
          <a:p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3200" dirty="0" err="1" smtClean="0">
                <a:solidFill>
                  <a:schemeClr val="tx1"/>
                </a:solidFill>
              </a:rPr>
              <a:t>Necaj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dhionisios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Wencheng\Desktop\img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5579" y="2123090"/>
            <a:ext cx="4461000" cy="2968593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208689" y="2638097"/>
            <a:ext cx="4593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Elaboratore principale,  parte elettronica.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224454" y="4051738"/>
            <a:ext cx="4319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Sperimentalista, parte fisica.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135116" y="5454870"/>
            <a:ext cx="4319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Documentalista, analisi dati.</a:t>
            </a:r>
            <a:endParaRPr lang="it-IT" sz="2000" dirty="0"/>
          </a:p>
        </p:txBody>
      </p:sp>
    </p:spTree>
    <p:extLst>
      <p:ext uri="{BB962C8B-B14F-4D97-AF65-F5344CB8AC3E}">
        <p14:creationId xmlns="" xmlns:p14="http://schemas.microsoft.com/office/powerpoint/2010/main" val="38561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478570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La differenza sostanziale dei due laser</a:t>
            </a:r>
            <a:endParaRPr lang="it-IT" sz="4400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0" y="1208964"/>
          <a:ext cx="12191999" cy="354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552496" y="4919008"/>
            <a:ext cx="4519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La figura soprastante e’ riportato l’ampliamento del raggio laser nel variare della distanza.</a:t>
            </a:r>
          </a:p>
          <a:p>
            <a:pPr algn="ctr"/>
            <a:r>
              <a:rPr lang="it-IT" sz="2400" dirty="0" smtClean="0"/>
              <a:t>La linea arancione rappresenta il laser rosso e l’altro quello verde. </a:t>
            </a:r>
            <a:endParaRPr lang="it-IT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78570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L’incertezza della misura</a:t>
            </a:r>
            <a:endParaRPr lang="it-IT" sz="4400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367862" y="1650398"/>
          <a:ext cx="4680000" cy="2520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40000"/>
                <a:gridCol w="2340000"/>
              </a:tblGrid>
              <a:tr h="4200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/>
                        <a:t>Statistica della regressione</a:t>
                      </a:r>
                      <a:endParaRPr lang="it-IT" sz="2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2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/>
                        <a:t>R multiplo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/>
                        <a:t>0.992656456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/>
                        <a:t>R al quadrato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solidFill>
                            <a:srgbClr val="00B0F0"/>
                          </a:solidFill>
                        </a:rPr>
                        <a:t>0.98536684</a:t>
                      </a:r>
                      <a:endParaRPr lang="it-IT" sz="2000" b="0" i="0" u="none" strike="noStrike" dirty="0">
                        <a:solidFill>
                          <a:srgbClr val="00B0F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/>
                        <a:t>R al quadrato corretto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/>
                        <a:t>0.983276389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/>
                        <a:t>Errore standard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solidFill>
                            <a:srgbClr val="FF0000"/>
                          </a:solidFill>
                        </a:rPr>
                        <a:t>0.634952331</a:t>
                      </a:r>
                      <a:endParaRPr lang="it-IT" sz="2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/>
                        <a:t>Osservazioni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/>
                        <a:t>9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5" name="Segnaposto contenuto 3"/>
          <p:cNvGraphicFramePr>
            <a:graphicFrameLocks/>
          </p:cNvGraphicFramePr>
          <p:nvPr/>
        </p:nvGraphicFramePr>
        <p:xfrm>
          <a:off x="7062950" y="1645143"/>
          <a:ext cx="4680000" cy="2520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40000"/>
                <a:gridCol w="2340000"/>
              </a:tblGrid>
              <a:tr h="4200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/>
                        <a:t>Statistica della regressione</a:t>
                      </a:r>
                      <a:endParaRPr lang="it-IT" sz="2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2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/>
                        <a:t>R multiplo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/>
                        <a:t>0.999778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/>
                        <a:t>R al quadrato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solidFill>
                            <a:srgbClr val="00B0F0"/>
                          </a:solidFill>
                        </a:rPr>
                        <a:t>0.999557</a:t>
                      </a:r>
                      <a:endParaRPr lang="it-IT" sz="2000" b="0" i="0" u="none" strike="noStrike" dirty="0">
                        <a:solidFill>
                          <a:srgbClr val="00B0F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/>
                        <a:t>R al quadrato corretto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/>
                        <a:t>0.999493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/>
                        <a:t>Errore standard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solidFill>
                            <a:srgbClr val="FF0000"/>
                          </a:solidFill>
                        </a:rPr>
                        <a:t>0.110503</a:t>
                      </a:r>
                      <a:endParaRPr lang="it-IT" sz="2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20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 dirty="0"/>
                        <a:t>Osservazioni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/>
                        <a:t>9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346840" y="1008993"/>
            <a:ext cx="467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Laser Rosso</a:t>
            </a:r>
            <a:endParaRPr lang="it-IT" sz="36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057697" y="1014249"/>
            <a:ext cx="467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Laser Verde</a:t>
            </a:r>
            <a:endParaRPr lang="it-IT" sz="3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88883" y="4782207"/>
            <a:ext cx="4666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L’ errore standard e’ l’ incertezza che influenza la nostra misura , e possono esser provocati da agenti esterne o per puro caso.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62800" y="4850524"/>
            <a:ext cx="4666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R al quadrato invece e’quando </a:t>
            </a:r>
            <a:r>
              <a:rPr lang="it-IT" sz="2400" dirty="0" smtClean="0"/>
              <a:t>tra 0 e 1 (0-100%) i nostri dati risulteranno precisi.</a:t>
            </a:r>
            <a:endParaRPr lang="zh-CN" altLang="it-IT" sz="2400" dirty="0" smtClean="0"/>
          </a:p>
          <a:p>
            <a:endParaRPr lang="it-IT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78570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Conclusioni</a:t>
            </a:r>
            <a:endParaRPr lang="it-IT" sz="4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63007" y="1124880"/>
            <a:ext cx="5171089" cy="15657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it-IT" sz="2800" dirty="0" smtClean="0"/>
              <a:t>Dopo una serie di esperimenti e analisi dei dati , ora possiamo dare i seguenti affermazioni: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99091" y="2711669"/>
            <a:ext cx="55704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Ogni </a:t>
            </a:r>
            <a:r>
              <a:rPr lang="it-IT" sz="2000" dirty="0" smtClean="0"/>
              <a:t>laser ha una sua divergenza</a:t>
            </a:r>
            <a:r>
              <a:rPr lang="it-IT" sz="200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it-IT" altLang="zh-CN" sz="2000" dirty="0" smtClean="0"/>
          </a:p>
          <a:p>
            <a:pPr>
              <a:buFont typeface="Arial" pitchFamily="34" charset="0"/>
              <a:buChar char="•"/>
            </a:pPr>
            <a:r>
              <a:rPr lang="it-IT" altLang="zh-CN" sz="2000" dirty="0" smtClean="0"/>
              <a:t> E’ impossibile costruire un laser che ha l’angolo di divergenza pari a 0.</a:t>
            </a:r>
          </a:p>
          <a:p>
            <a:pPr>
              <a:buFont typeface="Arial" pitchFamily="34" charset="0"/>
              <a:buChar char="•"/>
            </a:pPr>
            <a:endParaRPr lang="it-IT" altLang="zh-CN" sz="2000" dirty="0" smtClean="0"/>
          </a:p>
          <a:p>
            <a:pPr>
              <a:buFont typeface="Arial" pitchFamily="34" charset="0"/>
              <a:buChar char="•"/>
            </a:pPr>
            <a:r>
              <a:rPr lang="it-IT" altLang="zh-CN" sz="2000" dirty="0" smtClean="0"/>
              <a:t> Il raggio laser “inizia” ad espandersi solo dopo una certa distanza.</a:t>
            </a:r>
          </a:p>
          <a:p>
            <a:pPr>
              <a:buFont typeface="Arial" pitchFamily="34" charset="0"/>
              <a:buChar char="•"/>
            </a:pPr>
            <a:endParaRPr lang="it-IT" altLang="zh-CN" sz="2000" dirty="0" smtClean="0"/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La media finale della divergenza </a:t>
            </a:r>
            <a:r>
              <a:rPr lang="it-IT" sz="2000" dirty="0" smtClean="0"/>
              <a:t>risultano </a:t>
            </a:r>
            <a:r>
              <a:rPr lang="it-IT" sz="2000" dirty="0" smtClean="0"/>
              <a:t>essere</a:t>
            </a:r>
            <a:r>
              <a:rPr lang="it-IT" sz="2000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altLang="zh-CN" sz="2000" dirty="0" smtClean="0"/>
              <a:t>Laser Verde:</a:t>
            </a:r>
            <a:endParaRPr lang="zh-CN" altLang="it-IT" sz="2000" dirty="0" smtClean="0"/>
          </a:p>
          <a:p>
            <a:r>
              <a:rPr lang="it-IT" sz="2000" dirty="0" smtClean="0"/>
              <a:t>4,15*10</a:t>
            </a:r>
            <a:r>
              <a:rPr lang="it-IT" sz="2000" dirty="0" smtClean="0"/>
              <a:t>^-4 </a:t>
            </a:r>
            <a:r>
              <a:rPr lang="it-IT" sz="2000" dirty="0" err="1" smtClean="0"/>
              <a:t>rad</a:t>
            </a:r>
            <a:r>
              <a:rPr lang="it-IT" sz="2000" dirty="0" smtClean="0"/>
              <a:t> (0,024</a:t>
            </a:r>
            <a:r>
              <a:rPr lang="it-IT" sz="2000" dirty="0" smtClean="0"/>
              <a:t>°)</a:t>
            </a:r>
            <a:endParaRPr lang="zh-CN" altLang="it-IT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/>
              <a:t>Laser </a:t>
            </a:r>
            <a:r>
              <a:rPr lang="it-IT" sz="2000" dirty="0" smtClean="0"/>
              <a:t>Rosso:</a:t>
            </a:r>
            <a:endParaRPr lang="zh-CN" altLang="it-IT" sz="2000" dirty="0" smtClean="0"/>
          </a:p>
          <a:p>
            <a:r>
              <a:rPr lang="it-IT" sz="2000" dirty="0" smtClean="0"/>
              <a:t>196,6*10</a:t>
            </a:r>
            <a:r>
              <a:rPr lang="it-IT" sz="2000" dirty="0" smtClean="0"/>
              <a:t>^-3 </a:t>
            </a:r>
            <a:r>
              <a:rPr lang="it-IT" sz="2000" dirty="0" err="1" smtClean="0"/>
              <a:t>rad</a:t>
            </a:r>
            <a:r>
              <a:rPr lang="it-IT" sz="2000" dirty="0" smtClean="0"/>
              <a:t> (0,113°)</a:t>
            </a:r>
            <a:endParaRPr lang="zh-CN" altLang="it-IT" sz="2000" dirty="0" smtClean="0"/>
          </a:p>
          <a:p>
            <a:r>
              <a:rPr lang="zh-CN" altLang="it-IT" sz="2000" dirty="0" smtClean="0"/>
              <a:t/>
            </a:r>
            <a:br>
              <a:rPr lang="zh-CN" altLang="it-IT" sz="2000" dirty="0" smtClean="0"/>
            </a:br>
            <a:endParaRPr lang="zh-CN" altLang="it-IT" sz="2000" dirty="0" smtClean="0"/>
          </a:p>
          <a:p>
            <a:pPr>
              <a:buFont typeface="Arial" pitchFamily="34" charset="0"/>
              <a:buChar char="•"/>
            </a:pPr>
            <a:endParaRPr lang="it-IT" altLang="zh-CN" sz="2000" dirty="0" smtClean="0"/>
          </a:p>
          <a:p>
            <a:pPr>
              <a:buFont typeface="Arial" pitchFamily="34" charset="0"/>
              <a:buChar char="•"/>
            </a:pPr>
            <a:endParaRPr lang="zh-CN" altLang="it-IT" sz="2000" dirty="0" smtClean="0"/>
          </a:p>
          <a:p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199586" y="2806262"/>
            <a:ext cx="44774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/>
              <a:t> Un </a:t>
            </a:r>
            <a:r>
              <a:rPr lang="it-IT" sz="2000" dirty="0" smtClean="0"/>
              <a:t>raggio laser ha un’incidenza che può dipendere da 2 cose</a:t>
            </a:r>
            <a:r>
              <a:rPr lang="it-IT" sz="2000" dirty="0" smtClean="0"/>
              <a:t>:</a:t>
            </a:r>
            <a:endParaRPr lang="zh-CN" altLang="it-IT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/>
              <a:t>il </a:t>
            </a:r>
            <a:r>
              <a:rPr lang="it-IT" sz="2000" dirty="0" smtClean="0"/>
              <a:t>voltaggio</a:t>
            </a:r>
            <a:endParaRPr lang="zh-CN" altLang="it-IT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it-IT" sz="2000" dirty="0" smtClean="0"/>
              <a:t>la lente</a:t>
            </a:r>
          </a:p>
          <a:p>
            <a:pPr marL="342900" indent="-342900">
              <a:buFont typeface="+mj-lt"/>
              <a:buAutoNum type="arabicPeriod"/>
            </a:pPr>
            <a:endParaRPr lang="it-IT" altLang="zh-CN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it-IT" altLang="zh-CN" sz="2000" dirty="0" smtClean="0"/>
              <a:t>L’aumento del voltaggio </a:t>
            </a:r>
            <a:r>
              <a:rPr lang="it-IT" altLang="zh-CN" sz="2000" dirty="0" err="1" smtClean="0"/>
              <a:t>puo’</a:t>
            </a:r>
            <a:r>
              <a:rPr lang="it-IT" altLang="zh-CN" sz="2000" dirty="0" smtClean="0"/>
              <a:t> rendere il raggio laser </a:t>
            </a:r>
            <a:r>
              <a:rPr lang="it-IT" altLang="zh-CN" sz="2000" dirty="0" err="1" smtClean="0"/>
              <a:t>piu’</a:t>
            </a:r>
            <a:r>
              <a:rPr lang="it-IT" altLang="zh-CN" sz="2000" dirty="0" smtClean="0"/>
              <a:t> concentrato </a:t>
            </a:r>
            <a:r>
              <a:rPr lang="it-IT" altLang="zh-CN" sz="2000" dirty="0" err="1" smtClean="0"/>
              <a:t>pero’</a:t>
            </a:r>
            <a:r>
              <a:rPr lang="it-IT" altLang="zh-CN" sz="2000" dirty="0" smtClean="0"/>
              <a:t> solo fino ad un certo punto.</a:t>
            </a:r>
          </a:p>
          <a:p>
            <a:pPr marL="342900" indent="-342900">
              <a:buFont typeface="Arial" pitchFamily="34" charset="0"/>
              <a:buChar char="•"/>
            </a:pPr>
            <a:endParaRPr lang="it-IT" altLang="zh-CN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it-IT" altLang="zh-CN" sz="2000" dirty="0" smtClean="0"/>
              <a:t>Il miglioramento della lente potrebbe migliorare l’angolo di divergenza del laser e renderlo </a:t>
            </a:r>
            <a:r>
              <a:rPr lang="it-IT" altLang="zh-CN" sz="2000" dirty="0" err="1" smtClean="0"/>
              <a:t>piu’</a:t>
            </a:r>
            <a:r>
              <a:rPr lang="it-IT" altLang="zh-CN" sz="2000" dirty="0" smtClean="0"/>
              <a:t> intenso.</a:t>
            </a:r>
            <a:endParaRPr lang="zh-CN" altLang="it-IT" sz="2000" dirty="0" smtClean="0"/>
          </a:p>
          <a:p>
            <a:r>
              <a:rPr lang="zh-CN" altLang="it-IT" sz="2000" dirty="0" smtClean="0"/>
              <a:t/>
            </a:r>
            <a:br>
              <a:rPr lang="zh-CN" altLang="it-IT" sz="2000" dirty="0" smtClean="0"/>
            </a:br>
            <a:endParaRPr lang="zh-CN" altLang="it-IT" sz="2000" dirty="0" smtClean="0"/>
          </a:p>
          <a:p>
            <a:endParaRPr lang="it-IT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2944" y="2279152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Grazie dell’ attenzione</a:t>
            </a:r>
            <a:endParaRPr lang="it-IT" sz="4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480331" y="5888504"/>
            <a:ext cx="2711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err="1" smtClean="0"/>
              <a:t>Giasis</a:t>
            </a:r>
            <a:r>
              <a:rPr lang="it-IT" sz="2000" dirty="0" smtClean="0"/>
              <a:t> Giulio </a:t>
            </a:r>
            <a:r>
              <a:rPr lang="it-IT" sz="2000" dirty="0" err="1" smtClean="0"/>
              <a:t>Giacomelli</a:t>
            </a:r>
            <a:endParaRPr lang="zh-CN" altLang="it-IT" sz="2000" dirty="0" smtClean="0"/>
          </a:p>
          <a:p>
            <a:pPr algn="r"/>
            <a:r>
              <a:rPr lang="it-IT" sz="2000" dirty="0" err="1" smtClean="0"/>
              <a:t>Qin</a:t>
            </a:r>
            <a:r>
              <a:rPr lang="it-IT" sz="2000" dirty="0" smtClean="0"/>
              <a:t> </a:t>
            </a:r>
            <a:r>
              <a:rPr lang="it-IT" sz="2000" dirty="0" err="1" smtClean="0"/>
              <a:t>Wen</a:t>
            </a:r>
            <a:r>
              <a:rPr lang="it-IT" sz="2000" dirty="0" smtClean="0"/>
              <a:t> </a:t>
            </a:r>
            <a:r>
              <a:rPr lang="it-IT" sz="2000" dirty="0" err="1" smtClean="0"/>
              <a:t>Cheng</a:t>
            </a:r>
            <a:endParaRPr lang="zh-CN" altLang="it-IT" sz="2000" dirty="0" smtClean="0"/>
          </a:p>
          <a:p>
            <a:pPr algn="r"/>
            <a:r>
              <a:rPr lang="it-IT" sz="2000" dirty="0" err="1" smtClean="0"/>
              <a:t>Necaj</a:t>
            </a:r>
            <a:r>
              <a:rPr lang="it-IT" sz="2000" dirty="0" smtClean="0"/>
              <a:t> </a:t>
            </a:r>
            <a:r>
              <a:rPr lang="it-IT" sz="2000" dirty="0" err="1" smtClean="0"/>
              <a:t>Dhionisios</a:t>
            </a:r>
            <a:endParaRPr lang="zh-CN" altLang="it-IT" sz="2000" dirty="0" smtClean="0"/>
          </a:p>
          <a:p>
            <a:pPr algn="r"/>
            <a:r>
              <a:rPr lang="zh-CN" altLang="it-IT" sz="2000" dirty="0" smtClean="0"/>
              <a:t/>
            </a:r>
            <a:br>
              <a:rPr lang="zh-CN" altLang="it-IT" sz="2000" dirty="0" smtClean="0"/>
            </a:br>
            <a:endParaRPr lang="zh-CN" altLang="it-IT" sz="2000" dirty="0" smtClean="0"/>
          </a:p>
          <a:p>
            <a:pPr algn="r"/>
            <a:endParaRPr lang="it-IT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87594"/>
            <a:ext cx="12192000" cy="1478570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Obbiettivi del nostro esperimento</a:t>
            </a:r>
            <a:endParaRPr lang="it-IT" sz="4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566315"/>
            <a:ext cx="12192000" cy="46137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sz="3200" dirty="0" smtClean="0"/>
              <a:t>Calcolare la divergenza di due tipi di laser quello verde e quello rosso.</a:t>
            </a:r>
          </a:p>
          <a:p>
            <a:pPr algn="ctr"/>
            <a:endParaRPr lang="it-IT" sz="3200" dirty="0" smtClean="0"/>
          </a:p>
          <a:p>
            <a:pPr algn="ctr"/>
            <a:r>
              <a:rPr lang="it-IT" sz="3200" dirty="0" smtClean="0"/>
              <a:t>Calcolare la variazione del raggio di laser e </a:t>
            </a:r>
            <a:r>
              <a:rPr lang="it-IT" sz="3200" dirty="0" smtClean="0"/>
              <a:t>l’alone</a:t>
            </a:r>
            <a:r>
              <a:rPr lang="it-IT" sz="3200" dirty="0" smtClean="0"/>
              <a:t> </a:t>
            </a:r>
            <a:r>
              <a:rPr lang="it-IT" sz="3200" dirty="0" smtClean="0"/>
              <a:t>variando la distanza.</a:t>
            </a:r>
          </a:p>
          <a:p>
            <a:pPr algn="ctr"/>
            <a:endParaRPr lang="it-IT" sz="3200" dirty="0" smtClean="0"/>
          </a:p>
          <a:p>
            <a:pPr algn="ctr"/>
            <a:r>
              <a:rPr lang="it-IT" sz="3200" dirty="0" smtClean="0"/>
              <a:t>Raccogliere i dati ottenuti e rielaborarli attraverso i calcoli della statistica.</a:t>
            </a:r>
          </a:p>
          <a:p>
            <a:pPr algn="ctr"/>
            <a:endParaRPr lang="it-IT" sz="3200" dirty="0" smtClean="0"/>
          </a:p>
          <a:p>
            <a:pPr algn="ctr"/>
            <a:r>
              <a:rPr lang="it-IT" sz="3200" dirty="0" smtClean="0"/>
              <a:t>Dare un conclusione scientifica.</a:t>
            </a:r>
          </a:p>
          <a:p>
            <a:endParaRPr lang="it-IT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56138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Strumenti utilizzati</a:t>
            </a:r>
            <a:endParaRPr lang="it-IT" sz="4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6538" y="1177159"/>
            <a:ext cx="5013434" cy="5680841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Laser Verde classe 2 ( voltaggio differenziabile )</a:t>
            </a:r>
            <a:endParaRPr lang="zh-CN" altLang="it-IT" dirty="0" smtClean="0"/>
          </a:p>
          <a:p>
            <a:r>
              <a:rPr lang="it-IT" dirty="0" smtClean="0"/>
              <a:t>Laser Rosso classe 1 ( circa 5 </a:t>
            </a:r>
            <a:r>
              <a:rPr lang="it-IT" dirty="0" err="1" smtClean="0"/>
              <a:t>mW</a:t>
            </a:r>
            <a:r>
              <a:rPr lang="it-IT" dirty="0" smtClean="0"/>
              <a:t> )</a:t>
            </a:r>
            <a:endParaRPr lang="zh-CN" altLang="it-IT" dirty="0" smtClean="0"/>
          </a:p>
          <a:p>
            <a:r>
              <a:rPr lang="it-IT" dirty="0" smtClean="0"/>
              <a:t>Carta Millimetrata</a:t>
            </a:r>
            <a:endParaRPr lang="zh-CN" altLang="it-IT" dirty="0" smtClean="0"/>
          </a:p>
          <a:p>
            <a:r>
              <a:rPr lang="it-IT" dirty="0" smtClean="0"/>
              <a:t>Scheda madre Arduino</a:t>
            </a:r>
            <a:endParaRPr lang="zh-CN" altLang="it-IT" dirty="0" smtClean="0"/>
          </a:p>
          <a:p>
            <a:r>
              <a:rPr lang="it-IT" dirty="0" smtClean="0"/>
              <a:t>Scheda elettronica per bassi voltaggi</a:t>
            </a:r>
            <a:endParaRPr lang="zh-CN" altLang="it-IT" dirty="0" smtClean="0"/>
          </a:p>
          <a:p>
            <a:r>
              <a:rPr lang="it-IT" dirty="0" smtClean="0"/>
              <a:t>Fotosensore</a:t>
            </a:r>
            <a:endParaRPr lang="zh-CN" altLang="it-IT" dirty="0" smtClean="0"/>
          </a:p>
          <a:p>
            <a:r>
              <a:rPr lang="it-IT" dirty="0" smtClean="0"/>
              <a:t>Sensore temperatura e umidità</a:t>
            </a:r>
            <a:endParaRPr lang="zh-CN" altLang="it-IT" dirty="0" smtClean="0"/>
          </a:p>
          <a:p>
            <a:r>
              <a:rPr lang="it-IT" dirty="0" smtClean="0"/>
              <a:t>Motore Servo a movimento angolare</a:t>
            </a:r>
          </a:p>
          <a:p>
            <a:pPr>
              <a:buNone/>
            </a:pPr>
            <a:r>
              <a:rPr lang="zh-CN" altLang="it-IT" dirty="0" smtClean="0"/>
              <a:t/>
            </a:r>
            <a:br>
              <a:rPr lang="zh-CN" altLang="it-IT" dirty="0" smtClean="0"/>
            </a:br>
            <a:endParaRPr lang="zh-CN" altLang="it-IT" dirty="0" smtClean="0"/>
          </a:p>
          <a:p>
            <a:endParaRPr lang="it-IT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6568966" y="1177159"/>
            <a:ext cx="4351282" cy="5680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0400" indent="-230400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it-IT" sz="2400" dirty="0" smtClean="0"/>
              <a:t>Scatola di cartone resistente</a:t>
            </a:r>
            <a:endParaRPr lang="zh-CN" altLang="it-IT" sz="2400" dirty="0" smtClean="0"/>
          </a:p>
          <a:p>
            <a:pPr marL="230400" indent="-230400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it-IT" sz="2400" dirty="0" smtClean="0"/>
              <a:t>Fissaggio per il laser</a:t>
            </a:r>
            <a:endParaRPr lang="zh-CN" altLang="it-IT" sz="2400" dirty="0" smtClean="0"/>
          </a:p>
          <a:p>
            <a:pPr marL="230400" indent="-230400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it-IT" sz="2400" dirty="0" smtClean="0"/>
              <a:t>PC</a:t>
            </a:r>
            <a:endParaRPr lang="zh-CN" altLang="it-IT" sz="2400" dirty="0" smtClean="0"/>
          </a:p>
          <a:p>
            <a:pPr marL="230400" indent="-230400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it-IT" sz="2400" dirty="0" err="1" smtClean="0"/>
              <a:t>Tablet</a:t>
            </a:r>
            <a:endParaRPr lang="zh-CN" altLang="it-IT" sz="2400" dirty="0" smtClean="0"/>
          </a:p>
          <a:p>
            <a:pPr marL="230400" indent="-230400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it-IT" sz="2400" dirty="0" smtClean="0"/>
              <a:t>Filo da pesca</a:t>
            </a:r>
            <a:endParaRPr lang="zh-CN" altLang="it-IT" sz="2400" dirty="0" smtClean="0"/>
          </a:p>
          <a:p>
            <a:pPr marL="230400" indent="-230400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it-IT" sz="2400" dirty="0" smtClean="0"/>
              <a:t>Macchina fotografica</a:t>
            </a:r>
            <a:endParaRPr lang="zh-CN" altLang="it-IT" sz="2400" dirty="0" smtClean="0"/>
          </a:p>
          <a:p>
            <a:pPr marL="230400" indent="-230400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it-IT" sz="2400" dirty="0" smtClean="0"/>
              <a:t>4 pile da 9 v.</a:t>
            </a:r>
            <a:endParaRPr lang="zh-CN" altLang="it-IT" sz="2400" dirty="0" smtClean="0"/>
          </a:p>
          <a:p>
            <a:pPr marL="230400" indent="-230400">
              <a:lnSpc>
                <a:spcPct val="11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it-IT" sz="2400" dirty="0" smtClean="0"/>
              <a:t>4 pile da 1.5 v.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30902" y="187594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I laser utilizzati </a:t>
            </a:r>
            <a:endParaRPr lang="it-IT" sz="4400" dirty="0"/>
          </a:p>
        </p:txBody>
      </p:sp>
      <p:pic>
        <p:nvPicPr>
          <p:cNvPr id="2050" name="Picture 2" descr="C:\Users\Wencheng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0938" y="1373625"/>
            <a:ext cx="2143125" cy="2143125"/>
          </a:xfrm>
          <a:prstGeom prst="rect">
            <a:avLst/>
          </a:prstGeom>
          <a:noFill/>
        </p:spPr>
      </p:pic>
      <p:pic>
        <p:nvPicPr>
          <p:cNvPr id="2051" name="Picture 3" descr="C:\Users\Wencheng\Desktop\IMG_20170215_1048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1451" y="1335600"/>
            <a:ext cx="3215750" cy="55224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4256691" y="1366344"/>
            <a:ext cx="2123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Laser verde</a:t>
            </a:r>
          </a:p>
          <a:p>
            <a:r>
              <a:rPr lang="it-IT" sz="2800" dirty="0" smtClean="0"/>
              <a:t>“omologato”</a:t>
            </a:r>
            <a:endParaRPr lang="it-IT" sz="2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681543" y="1387366"/>
            <a:ext cx="2469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Lase</a:t>
            </a:r>
            <a:r>
              <a:rPr lang="it-IT" sz="2800" dirty="0" smtClean="0"/>
              <a:t> rosso “vero omologato”</a:t>
            </a:r>
            <a:endParaRPr lang="it-IT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855779" y="4611231"/>
            <a:ext cx="4424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L’esperimento è stato eseguito con dei appositi guanti e occhiali per evitare danni provvisori o permanenti di tipo visivi e cutanei.</a:t>
            </a:r>
            <a:endParaRPr lang="zh-CN" sz="2800" u="none" strike="noStrike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753600" y="4826675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PERICOLO </a:t>
            </a:r>
            <a:r>
              <a:rPr lang="it-IT" dirty="0" err="1" smtClean="0">
                <a:solidFill>
                  <a:srgbClr val="FF0000"/>
                </a:solidFill>
              </a:rPr>
              <a:t>DI</a:t>
            </a:r>
            <a:r>
              <a:rPr lang="it-IT" dirty="0" smtClean="0">
                <a:solidFill>
                  <a:srgbClr val="FF0000"/>
                </a:solidFill>
              </a:rPr>
              <a:t> DANNI PERMANENTI NON PROVARE A CASA SENZA ESSER ACCOMPAGNATO DA UNO O PIU’ OVER 90. :D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7972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Il fotosensore</a:t>
            </a:r>
            <a:endParaRPr lang="it-IT" sz="4400" dirty="0"/>
          </a:p>
        </p:txBody>
      </p:sp>
      <p:pic>
        <p:nvPicPr>
          <p:cNvPr id="3074" name="Picture 2" descr="C:\Users\Wencheng\Desktop\Rapresentazione di fisica\IMG_20170215_112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1574"/>
            <a:ext cx="5150302" cy="2898269"/>
          </a:xfrm>
          <a:prstGeom prst="rect">
            <a:avLst/>
          </a:prstGeom>
          <a:noFill/>
        </p:spPr>
      </p:pic>
      <p:pic>
        <p:nvPicPr>
          <p:cNvPr id="3075" name="Picture 3" descr="C:\Users\Wencheng\Desktop\Rapresentazione di fisica\IMG_20170215_112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9135" y="862992"/>
            <a:ext cx="5152865" cy="2899711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5150069" y="1030014"/>
            <a:ext cx="18918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100% fatto a mano , solo 1 al mondo , opera di : </a:t>
            </a:r>
            <a:r>
              <a:rPr lang="it-IT" dirty="0" err="1" smtClean="0"/>
              <a:t>Giasis</a:t>
            </a:r>
            <a:r>
              <a:rPr lang="it-IT" dirty="0" smtClean="0"/>
              <a:t>, </a:t>
            </a:r>
            <a:r>
              <a:rPr lang="it-IT" dirty="0" err="1" smtClean="0"/>
              <a:t>Wen</a:t>
            </a:r>
            <a:r>
              <a:rPr lang="it-IT" dirty="0" smtClean="0"/>
              <a:t> e Dennis. </a:t>
            </a:r>
          </a:p>
          <a:p>
            <a:r>
              <a:rPr lang="it-IT" dirty="0" err="1" smtClean="0"/>
              <a:t>Only</a:t>
            </a:r>
            <a:r>
              <a:rPr lang="it-IT" dirty="0" smtClean="0"/>
              <a:t> 999 </a:t>
            </a:r>
            <a:r>
              <a:rPr lang="it-IT" dirty="0" err="1" smtClean="0"/>
              <a:t>euros</a:t>
            </a:r>
            <a:r>
              <a:rPr lang="it-IT" dirty="0" smtClean="0"/>
              <a:t>. :D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3687901"/>
            <a:ext cx="48347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Il fotosensore insieme al laser sono i due strumenti </a:t>
            </a:r>
            <a:r>
              <a:rPr lang="it-IT" sz="2000" dirty="0" err="1" smtClean="0"/>
              <a:t>piu’</a:t>
            </a:r>
            <a:r>
              <a:rPr lang="it-IT" sz="2000" dirty="0" smtClean="0"/>
              <a:t> importanti del nostro </a:t>
            </a:r>
            <a:r>
              <a:rPr lang="it-IT" sz="2000" dirty="0" err="1" smtClean="0"/>
              <a:t>eperimento</a:t>
            </a:r>
            <a:r>
              <a:rPr lang="it-IT" sz="2000" dirty="0" smtClean="0"/>
              <a:t>.</a:t>
            </a:r>
          </a:p>
          <a:p>
            <a:r>
              <a:rPr lang="it-IT" sz="2000" dirty="0" smtClean="0"/>
              <a:t>Il fotosensore ha una funzione di rilevamento ottico, e dopo che e’ stato collegato col computer  ci </a:t>
            </a:r>
            <a:r>
              <a:rPr lang="it-IT" sz="2000" dirty="0" err="1" smtClean="0"/>
              <a:t>dimostrera’</a:t>
            </a:r>
            <a:r>
              <a:rPr lang="it-IT" sz="2000" dirty="0" smtClean="0"/>
              <a:t> i risultati dell’ </a:t>
            </a:r>
            <a:r>
              <a:rPr lang="it-IT" sz="2000" dirty="0" err="1" smtClean="0"/>
              <a:t>intensita’</a:t>
            </a:r>
            <a:r>
              <a:rPr lang="it-IT" sz="2000" dirty="0" smtClean="0"/>
              <a:t> luminosa nelle vicinanze.</a:t>
            </a:r>
          </a:p>
          <a:p>
            <a:r>
              <a:rPr lang="it-IT" sz="2000" dirty="0" smtClean="0"/>
              <a:t>Dopo averlo fissato sulla scatola ,e legato meccanicamente con un motore si </a:t>
            </a:r>
            <a:r>
              <a:rPr lang="it-IT" sz="2000" dirty="0" err="1" smtClean="0"/>
              <a:t>muovera’</a:t>
            </a:r>
            <a:r>
              <a:rPr lang="it-IT" sz="2000" dirty="0" smtClean="0"/>
              <a:t> di 0,5 mm alla volta.</a:t>
            </a:r>
            <a:endParaRPr lang="it-IT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78570"/>
          </a:xfrm>
        </p:spPr>
        <p:txBody>
          <a:bodyPr/>
          <a:lstStyle/>
          <a:p>
            <a:pPr algn="ctr"/>
            <a:r>
              <a:rPr lang="it-IT" dirty="0" smtClean="0"/>
              <a:t>La prima fase dell’ esperimento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14681" y="998755"/>
            <a:ext cx="4471111" cy="5859245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Preparazione degli strumenti:</a:t>
            </a:r>
          </a:p>
          <a:p>
            <a:pPr>
              <a:buNone/>
            </a:pPr>
            <a:r>
              <a:rPr lang="it-IT" dirty="0" smtClean="0"/>
              <a:t>   fotosensore, laser, computer, protezioni e piattaforme di lavoro.</a:t>
            </a:r>
          </a:p>
          <a:p>
            <a:r>
              <a:rPr lang="it-IT" dirty="0" smtClean="0"/>
              <a:t>Compilazioni dei sensori attraverso il linguaggio di programmazione: </a:t>
            </a:r>
            <a:r>
              <a:rPr lang="it-IT" dirty="0" err="1" smtClean="0"/>
              <a:t>python</a:t>
            </a:r>
            <a:r>
              <a:rPr lang="it-IT" dirty="0" smtClean="0"/>
              <a:t>.</a:t>
            </a:r>
          </a:p>
          <a:p>
            <a:r>
              <a:rPr lang="it-IT" dirty="0" smtClean="0"/>
              <a:t>Sistemare elettronicamente il laser , e preparazioni delle pile da 1,5v e 9v</a:t>
            </a:r>
            <a:r>
              <a:rPr lang="it-IT" dirty="0" smtClean="0"/>
              <a:t>.</a:t>
            </a:r>
          </a:p>
          <a:p>
            <a:r>
              <a:rPr lang="it-IT" dirty="0" smtClean="0"/>
              <a:t>Analizzare l’</a:t>
            </a:r>
            <a:r>
              <a:rPr lang="it-IT" dirty="0" err="1" smtClean="0"/>
              <a:t>umidita</a:t>
            </a:r>
            <a:r>
              <a:rPr lang="it-IT" dirty="0" smtClean="0"/>
              <a:t>’ e la temperatura per determinare l’errore provocato dall’ ambiente.</a:t>
            </a:r>
            <a:endParaRPr lang="it-IT" dirty="0"/>
          </a:p>
        </p:txBody>
      </p:sp>
      <p:pic>
        <p:nvPicPr>
          <p:cNvPr id="4098" name="Picture 2" descr="C:\Users\Wencheng\Desktop\Rapresentazione di fisica\IMG_20170215_1153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2842" y="956015"/>
            <a:ext cx="3321269" cy="5901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78570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L’esperimento</a:t>
            </a:r>
            <a:endParaRPr lang="it-IT" sz="4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24606" y="1282535"/>
            <a:ext cx="4624553" cy="5575465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Abbiamo posto 9 distanze tra il laser e il sensore :</a:t>
            </a:r>
          </a:p>
          <a:p>
            <a:r>
              <a:rPr lang="it-IT" dirty="0" smtClean="0"/>
              <a:t>0,6m</a:t>
            </a:r>
            <a:endParaRPr lang="zh-CN" altLang="it-IT" dirty="0" smtClean="0"/>
          </a:p>
          <a:p>
            <a:r>
              <a:rPr lang="it-IT" dirty="0" smtClean="0"/>
              <a:t>2m</a:t>
            </a:r>
            <a:endParaRPr lang="zh-CN" altLang="it-IT" dirty="0" smtClean="0"/>
          </a:p>
          <a:p>
            <a:r>
              <a:rPr lang="it-IT" dirty="0" smtClean="0"/>
              <a:t>3m</a:t>
            </a:r>
            <a:endParaRPr lang="zh-CN" altLang="it-IT" dirty="0" smtClean="0"/>
          </a:p>
          <a:p>
            <a:r>
              <a:rPr lang="it-IT" dirty="0" smtClean="0"/>
              <a:t>4m</a:t>
            </a:r>
            <a:endParaRPr lang="zh-CN" altLang="it-IT" dirty="0" smtClean="0"/>
          </a:p>
          <a:p>
            <a:r>
              <a:rPr lang="it-IT" dirty="0" smtClean="0"/>
              <a:t>6m</a:t>
            </a:r>
            <a:endParaRPr lang="zh-CN" altLang="it-IT" dirty="0" smtClean="0"/>
          </a:p>
          <a:p>
            <a:r>
              <a:rPr lang="it-IT" dirty="0" smtClean="0"/>
              <a:t>7,3m</a:t>
            </a:r>
            <a:endParaRPr lang="zh-CN" altLang="it-IT" dirty="0" smtClean="0"/>
          </a:p>
          <a:p>
            <a:r>
              <a:rPr lang="it-IT" dirty="0" smtClean="0"/>
              <a:t>10m</a:t>
            </a:r>
            <a:endParaRPr lang="zh-CN" altLang="it-IT" dirty="0" smtClean="0"/>
          </a:p>
          <a:p>
            <a:r>
              <a:rPr lang="it-IT" dirty="0" smtClean="0"/>
              <a:t>12m</a:t>
            </a:r>
            <a:endParaRPr lang="zh-CN" altLang="it-IT" dirty="0" smtClean="0"/>
          </a:p>
          <a:p>
            <a:r>
              <a:rPr lang="it-IT" dirty="0" smtClean="0"/>
              <a:t>15,3m</a:t>
            </a:r>
            <a:endParaRPr lang="zh-CN" altLang="it-IT" dirty="0" smtClean="0"/>
          </a:p>
          <a:p>
            <a:pPr>
              <a:buNone/>
            </a:pPr>
            <a:endParaRPr lang="it-IT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7567447" y="1282535"/>
            <a:ext cx="4624553" cy="5575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itchFamily="34" charset="0"/>
              <a:buChar char="•"/>
              <a:tabLst/>
              <a:defRPr/>
            </a:pPr>
            <a:r>
              <a:rPr lang="it-IT" sz="2400" dirty="0" smtClean="0"/>
              <a:t>Siamo riusciti a misurare il diametro del raggio laser e del suo </a:t>
            </a:r>
            <a:r>
              <a:rPr lang="it-IT" sz="2400" dirty="0" smtClean="0"/>
              <a:t>alone</a:t>
            </a:r>
            <a:r>
              <a:rPr lang="it-IT" sz="2400" dirty="0" smtClean="0"/>
              <a:t> </a:t>
            </a:r>
            <a:r>
              <a:rPr lang="it-IT" sz="2400" dirty="0" smtClean="0"/>
              <a:t>attraverso l’uso del fotosensore e della carta millimetrata.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itchFamily="34" charset="0"/>
              <a:buChar char="•"/>
              <a:tabLst/>
              <a:defRPr/>
            </a:pPr>
            <a:r>
              <a:rPr lang="it-IT" sz="2400" dirty="0" smtClean="0"/>
              <a:t>Il foto sensore e’ legato con un motore , il quale si muove di 1 grado alla volta e calcolato con la carta millimetrata risulta di 0,5mm.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itchFamily="34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 descr="C:\Users\Wencheng\Desktop\Rapresentazione di fisica\IMG_20170215_0934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2929" y="3428602"/>
            <a:ext cx="5459111" cy="3072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78570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L’esperimento v. 2.0.0</a:t>
            </a:r>
            <a:endParaRPr lang="it-IT" sz="4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51004"/>
            <a:ext cx="9905999" cy="5606995"/>
          </a:xfrm>
        </p:spPr>
        <p:txBody>
          <a:bodyPr>
            <a:normAutofit/>
          </a:bodyPr>
          <a:lstStyle/>
          <a:p>
            <a:r>
              <a:rPr lang="it-IT" dirty="0" smtClean="0"/>
              <a:t>Dopo che abbiamo provato le varie distanze con un laser da 9v. , abbiamo cominciato ad aumentare o diminuire il voltaggio , e siamo riusciti a cambiarlo in :</a:t>
            </a:r>
          </a:p>
          <a:p>
            <a:r>
              <a:rPr lang="it-IT" dirty="0" smtClean="0"/>
              <a:t>3,3v</a:t>
            </a:r>
          </a:p>
          <a:p>
            <a:r>
              <a:rPr lang="it-IT" dirty="0" smtClean="0"/>
              <a:t>9v</a:t>
            </a:r>
          </a:p>
          <a:p>
            <a:r>
              <a:rPr lang="it-IT" dirty="0" smtClean="0"/>
              <a:t>18v</a:t>
            </a:r>
          </a:p>
          <a:p>
            <a:r>
              <a:rPr lang="it-IT" dirty="0" smtClean="0"/>
              <a:t>27v</a:t>
            </a:r>
          </a:p>
          <a:p>
            <a:r>
              <a:rPr lang="it-IT" dirty="0" smtClean="0"/>
              <a:t>A secondo dei dati ottenuti abbiamo rilevato la differenza del raggio laser e del … , sia sulla sua </a:t>
            </a:r>
            <a:r>
              <a:rPr lang="it-IT" dirty="0" err="1" smtClean="0"/>
              <a:t>intensita’</a:t>
            </a:r>
            <a:r>
              <a:rPr lang="it-IT" dirty="0" smtClean="0"/>
              <a:t> luminosa sia sul suo diametro , quindi la variazione dell’ angolo di divergenza.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478570"/>
          </a:xfrm>
        </p:spPr>
        <p:txBody>
          <a:bodyPr>
            <a:normAutofit/>
          </a:bodyPr>
          <a:lstStyle/>
          <a:p>
            <a:pPr algn="ctr"/>
            <a:r>
              <a:rPr lang="it-IT" sz="4400" dirty="0" smtClean="0"/>
              <a:t>L’analisi dei dati</a:t>
            </a:r>
            <a:endParaRPr lang="it-IT" sz="4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20728" y="1007287"/>
            <a:ext cx="9905999" cy="3564713"/>
          </a:xfrm>
        </p:spPr>
        <p:txBody>
          <a:bodyPr/>
          <a:lstStyle/>
          <a:p>
            <a:r>
              <a:rPr lang="it-IT" dirty="0" smtClean="0"/>
              <a:t>Nell’ ultima parte dell’ esperimento siamo concentrati ad analizzare i dati ottenuti attraverso l’ uso dell’ </a:t>
            </a:r>
            <a:r>
              <a:rPr lang="it-IT" dirty="0" err="1" smtClean="0"/>
              <a:t>excel</a:t>
            </a:r>
            <a:r>
              <a:rPr lang="it-IT" dirty="0" smtClean="0"/>
              <a:t> e con una formula semplice della trigonometria : Angolo in </a:t>
            </a:r>
            <a:r>
              <a:rPr lang="it-IT" dirty="0" err="1" smtClean="0"/>
              <a:t>rad</a:t>
            </a:r>
            <a:r>
              <a:rPr lang="it-IT" dirty="0" smtClean="0"/>
              <a:t> = Diametro / Distanza .</a:t>
            </a:r>
          </a:p>
          <a:p>
            <a:pPr>
              <a:buNone/>
            </a:pPr>
            <a:r>
              <a:rPr lang="it-IT" altLang="zh-CN" dirty="0" smtClean="0"/>
              <a:t>   Attraverso questa formula siamo riusciti a calcolare l’ angolo di divergenza del laser sia in radianti che in gradi.</a:t>
            </a:r>
          </a:p>
          <a:p>
            <a:pPr>
              <a:buNone/>
            </a:pPr>
            <a:r>
              <a:rPr lang="it-IT" altLang="zh-CN" dirty="0" smtClean="0"/>
              <a:t>   All’ inizio i nostri calcoli sono totalmente errati , </a:t>
            </a:r>
            <a:r>
              <a:rPr lang="it-IT" altLang="zh-CN" dirty="0" err="1" smtClean="0"/>
              <a:t>pero’</a:t>
            </a:r>
            <a:r>
              <a:rPr lang="it-IT" altLang="zh-CN" dirty="0" smtClean="0"/>
              <a:t> dopo un lungo , duro e intensivo lavoro ci siamo riusciti a scoprire l’errore e a correggerlo .</a:t>
            </a:r>
            <a:endParaRPr lang="zh-CN" altLang="it-IT" dirty="0" smtClean="0"/>
          </a:p>
          <a:p>
            <a:endParaRPr lang="it-IT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0" y="4577715"/>
          <a:ext cx="12192000" cy="228028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</a:tblGrid>
              <a:tr h="249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 err="1" smtClean="0"/>
                        <a:t>L.verde</a:t>
                      </a:r>
                      <a:r>
                        <a:rPr lang="it-IT" sz="1600" b="1" u="none" strike="noStrike" dirty="0" smtClean="0"/>
                        <a:t> </a:t>
                      </a:r>
                      <a:r>
                        <a:rPr lang="it-IT" sz="1600" b="1" u="none" strike="noStrike" dirty="0"/>
                        <a:t>9 v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0.6m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2m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3m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4m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6m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7.3m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10m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12m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15.3m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9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 smtClean="0"/>
                        <a:t>Diametro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3.8mm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4.4mm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4.8mm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5.2mm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6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6.5mm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7.7mm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8.6mm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10mm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9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 smtClean="0"/>
                        <a:t>Radiante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4.12*10^-4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4.16*10^-4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4.18*10^-4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4.16*10^-4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4.02*10^-4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4.14*10^-4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4.21*10^-4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4.21*10^-4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9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 smtClean="0"/>
                        <a:t>Gradi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0.0237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0.0239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0.024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0.0238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0.0231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0.0238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0.0241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0.0242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9329"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9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 err="1" smtClean="0"/>
                        <a:t>L.Rosso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0.7m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2m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3m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4m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6m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7.3m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10m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12m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15.3m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9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 smtClean="0"/>
                        <a:t>Diametro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3mm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5.5mm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7.7mm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9.6mm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13.7mm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16mm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17.9mm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25.3mm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29.1mm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9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 smtClean="0"/>
                        <a:t>Radiate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1.92*10^-3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1.95*10^-3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2.00*10^-3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2.01*10^-3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1.96*10^-3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1.93*10^-3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1.97*10^-3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1.99*10^-3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93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u="none" strike="noStrike" dirty="0" smtClean="0"/>
                        <a:t>Gradi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0.11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0.112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0.114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0.115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0.112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0.111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/>
                        <a:t>0.113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/>
                        <a:t>0.114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189</TotalTime>
  <Words>990</Words>
  <Application>Microsoft Office PowerPoint</Application>
  <PresentationFormat>Personalizzato</PresentationFormat>
  <Paragraphs>216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Circuit</vt:lpstr>
      <vt:lpstr>Divergenza di un raggio laser</vt:lpstr>
      <vt:lpstr>Obbiettivi del nostro esperimento</vt:lpstr>
      <vt:lpstr>Strumenti utilizzati</vt:lpstr>
      <vt:lpstr>I laser utilizzati </vt:lpstr>
      <vt:lpstr>Il fotosensore</vt:lpstr>
      <vt:lpstr>La prima fase dell’ esperimento</vt:lpstr>
      <vt:lpstr>L’esperimento</vt:lpstr>
      <vt:lpstr>L’esperimento v. 2.0.0</vt:lpstr>
      <vt:lpstr>L’analisi dei dati</vt:lpstr>
      <vt:lpstr>La differenza sostanziale dei due laser</vt:lpstr>
      <vt:lpstr>L’incertezza della misura</vt:lpstr>
      <vt:lpstr>Conclusioni</vt:lpstr>
      <vt:lpstr>Grazie dell’ attenzione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Wencheng</cp:lastModifiedBy>
  <cp:revision>24</cp:revision>
  <dcterms:created xsi:type="dcterms:W3CDTF">2014-08-26T23:43:54Z</dcterms:created>
  <dcterms:modified xsi:type="dcterms:W3CDTF">2017-03-03T21:12:01Z</dcterms:modified>
</cp:coreProperties>
</file>