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74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929F9F4-4A8F-4326-A1B4-22849713DDAB}" styleName="Stile scuro 1 - Color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0"/>
  </p:normalViewPr>
  <p:slideViewPr>
    <p:cSldViewPr snapToGrid="0" snapToObjects="1">
      <p:cViewPr>
        <p:scale>
          <a:sx n="100" d="100"/>
          <a:sy n="100" d="100"/>
        </p:scale>
        <p:origin x="4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sofiaarnetoli/Desktop/FISICA%20G3/Cartella%20di%20lavoro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/sofiaarnetoli/Desktop/FISICA%20G3/Cartella%20di%20lavoro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Users/sofiaarnetoli/Desktop/FISICA%20G3/Cartella%20di%20lavoro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/Users/sofiaarnetoli/Desktop/FISICA%20G3/Cartella%20di%20lavoro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//Users/sofiaarnetoli/Desktop/Cartella%20di%20lavoro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//Users/sofiaarnetoli/Desktop/Cartella%20di%20lavoro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/>
              <a:t>L-T</a:t>
            </a:r>
          </a:p>
        </c:rich>
      </c:tx>
      <c:layout>
        <c:manualLayout>
          <c:xMode val="edge"/>
          <c:yMode val="edge"/>
          <c:x val="0.493834907561743"/>
          <c:y val="0.01565078676240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0473601658608793"/>
          <c:y val="0.153302371943092"/>
          <c:w val="0.925550638408598"/>
          <c:h val="0.780995361790118"/>
        </c:manualLayout>
      </c:layout>
      <c:scatterChart>
        <c:scatterStyle val="lineMarker"/>
        <c:varyColors val="0"/>
        <c:ser>
          <c:idx val="0"/>
          <c:order val="0"/>
          <c:spPr>
            <a:ln w="317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DATI!$C$3:$C$11</c:f>
              <c:numCache>
                <c:formatCode>General</c:formatCode>
                <c:ptCount val="9"/>
                <c:pt idx="0">
                  <c:v>0.63</c:v>
                </c:pt>
                <c:pt idx="1">
                  <c:v>0.9</c:v>
                </c:pt>
                <c:pt idx="2">
                  <c:v>1.26</c:v>
                </c:pt>
                <c:pt idx="3">
                  <c:v>1.56</c:v>
                </c:pt>
                <c:pt idx="4">
                  <c:v>1.79</c:v>
                </c:pt>
                <c:pt idx="5">
                  <c:v>1.99</c:v>
                </c:pt>
                <c:pt idx="6">
                  <c:v>2.2</c:v>
                </c:pt>
                <c:pt idx="7">
                  <c:v>2.38</c:v>
                </c:pt>
                <c:pt idx="8">
                  <c:v>3.43</c:v>
                </c:pt>
              </c:numCache>
            </c:numRef>
          </c:xVal>
          <c:yVal>
            <c:numRef>
              <c:f>DATI!$D$3:$D$11</c:f>
              <c:numCache>
                <c:formatCode>General</c:formatCode>
                <c:ptCount val="9"/>
                <c:pt idx="0">
                  <c:v>0.1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1.0</c:v>
                </c:pt>
                <c:pt idx="6">
                  <c:v>1.2</c:v>
                </c:pt>
                <c:pt idx="7">
                  <c:v>1.4</c:v>
                </c:pt>
                <c:pt idx="8">
                  <c:v>2.91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69479440"/>
        <c:axId val="-569477392"/>
      </c:scatterChart>
      <c:valAx>
        <c:axId val="-569479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569477392"/>
        <c:crosses val="autoZero"/>
        <c:crossBetween val="midCat"/>
      </c:valAx>
      <c:valAx>
        <c:axId val="-56947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569479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L-T^2</a:t>
            </a:r>
          </a:p>
        </c:rich>
      </c:tx>
      <c:layout>
        <c:manualLayout>
          <c:xMode val="edge"/>
          <c:yMode val="edge"/>
          <c:x val="0.430478290118784"/>
          <c:y val="0.00456778174491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0510054233355874"/>
          <c:y val="0.138188953946016"/>
          <c:w val="0.915467135404185"/>
          <c:h val="0.780539532803833"/>
        </c:manualLayout>
      </c:layout>
      <c:scatterChart>
        <c:scatterStyle val="lineMarker"/>
        <c:varyColors val="0"/>
        <c:ser>
          <c:idx val="0"/>
          <c:order val="0"/>
          <c:spPr>
            <a:ln w="317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DATI!$C$22:$C$30</c:f>
              <c:numCache>
                <c:formatCode>General</c:formatCode>
                <c:ptCount val="9"/>
                <c:pt idx="0">
                  <c:v>0.39</c:v>
                </c:pt>
                <c:pt idx="1">
                  <c:v>0.81</c:v>
                </c:pt>
                <c:pt idx="2">
                  <c:v>1.59</c:v>
                </c:pt>
                <c:pt idx="3">
                  <c:v>2.43</c:v>
                </c:pt>
                <c:pt idx="4">
                  <c:v>3.2</c:v>
                </c:pt>
                <c:pt idx="5">
                  <c:v>3.96</c:v>
                </c:pt>
                <c:pt idx="6">
                  <c:v>4.84</c:v>
                </c:pt>
                <c:pt idx="7">
                  <c:v>5.659999999999996</c:v>
                </c:pt>
                <c:pt idx="8">
                  <c:v>11.76</c:v>
                </c:pt>
              </c:numCache>
            </c:numRef>
          </c:xVal>
          <c:yVal>
            <c:numRef>
              <c:f>DATI!$D$22:$D$30</c:f>
              <c:numCache>
                <c:formatCode>General</c:formatCode>
                <c:ptCount val="9"/>
                <c:pt idx="0">
                  <c:v>0.1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1.0</c:v>
                </c:pt>
                <c:pt idx="6">
                  <c:v>1.2</c:v>
                </c:pt>
                <c:pt idx="7">
                  <c:v>1.4</c:v>
                </c:pt>
                <c:pt idx="8">
                  <c:v>2.91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69441456"/>
        <c:axId val="-569439408"/>
      </c:scatterChart>
      <c:valAx>
        <c:axId val="-569441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569439408"/>
        <c:crosses val="autoZero"/>
        <c:crossBetween val="midCat"/>
      </c:valAx>
      <c:valAx>
        <c:axId val="-56943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5694414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L-T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317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BATTITI!$B$3:$B$10</c:f>
              <c:numCache>
                <c:formatCode>General</c:formatCode>
                <c:ptCount val="8"/>
                <c:pt idx="0">
                  <c:v>0.8</c:v>
                </c:pt>
                <c:pt idx="1">
                  <c:v>1.0</c:v>
                </c:pt>
                <c:pt idx="2">
                  <c:v>1.3</c:v>
                </c:pt>
                <c:pt idx="3">
                  <c:v>1.5</c:v>
                </c:pt>
                <c:pt idx="4">
                  <c:v>1.8</c:v>
                </c:pt>
                <c:pt idx="5">
                  <c:v>2.0</c:v>
                </c:pt>
                <c:pt idx="6">
                  <c:v>2.3</c:v>
                </c:pt>
                <c:pt idx="7">
                  <c:v>2.5</c:v>
                </c:pt>
              </c:numCache>
            </c:numRef>
          </c:xVal>
          <c:yVal>
            <c:numRef>
              <c:f>BATTITI!$C$3:$C$10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1.0</c:v>
                </c:pt>
                <c:pt idx="6">
                  <c:v>1.2</c:v>
                </c:pt>
                <c:pt idx="7">
                  <c:v>1.4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46E-4F82-903A-77E76850E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69573200"/>
        <c:axId val="-569582608"/>
      </c:scatterChart>
      <c:valAx>
        <c:axId val="-569573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569582608"/>
        <c:crosses val="autoZero"/>
        <c:crossBetween val="midCat"/>
      </c:valAx>
      <c:valAx>
        <c:axId val="-56958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5695732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L-T^2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317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BATTITI!$B$22:$B$29</c:f>
              <c:numCache>
                <c:formatCode>General</c:formatCode>
                <c:ptCount val="8"/>
                <c:pt idx="0">
                  <c:v>0.64</c:v>
                </c:pt>
                <c:pt idx="1">
                  <c:v>1.0</c:v>
                </c:pt>
                <c:pt idx="2">
                  <c:v>1.69</c:v>
                </c:pt>
                <c:pt idx="3">
                  <c:v>2.25</c:v>
                </c:pt>
                <c:pt idx="4">
                  <c:v>3.24</c:v>
                </c:pt>
                <c:pt idx="5">
                  <c:v>4.0</c:v>
                </c:pt>
                <c:pt idx="6">
                  <c:v>5.29</c:v>
                </c:pt>
                <c:pt idx="7">
                  <c:v>6.25</c:v>
                </c:pt>
              </c:numCache>
            </c:numRef>
          </c:xVal>
          <c:yVal>
            <c:numRef>
              <c:f>BATTITI!$C$22:$C$29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1.0</c:v>
                </c:pt>
                <c:pt idx="6">
                  <c:v>1.2</c:v>
                </c:pt>
                <c:pt idx="7">
                  <c:v>1.4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D8C-4758-8C06-BDB6D253A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907633120"/>
        <c:axId val="-654550816"/>
      </c:scatterChart>
      <c:valAx>
        <c:axId val="-907633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654550816"/>
        <c:crosses val="autoZero"/>
        <c:crossBetween val="midCat"/>
      </c:valAx>
      <c:valAx>
        <c:axId val="-65455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9076331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Retta</a:t>
            </a:r>
            <a:r>
              <a:rPr lang="it-IT" baseline="0"/>
              <a:t> regressione lineare L-T^2</a:t>
            </a:r>
            <a:endParaRPr lang="it-IT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317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DATI!$C$22:$C$30</c:f>
              <c:numCache>
                <c:formatCode>General</c:formatCode>
                <c:ptCount val="9"/>
                <c:pt idx="0">
                  <c:v>0.39</c:v>
                </c:pt>
                <c:pt idx="1">
                  <c:v>0.81</c:v>
                </c:pt>
                <c:pt idx="2">
                  <c:v>1.59</c:v>
                </c:pt>
                <c:pt idx="3">
                  <c:v>2.43</c:v>
                </c:pt>
                <c:pt idx="4">
                  <c:v>3.2</c:v>
                </c:pt>
                <c:pt idx="5">
                  <c:v>3.96</c:v>
                </c:pt>
                <c:pt idx="6">
                  <c:v>4.84</c:v>
                </c:pt>
                <c:pt idx="7">
                  <c:v>5.659999999999999</c:v>
                </c:pt>
                <c:pt idx="8">
                  <c:v>11.76</c:v>
                </c:pt>
              </c:numCache>
            </c:numRef>
          </c:xVal>
          <c:yVal>
            <c:numRef>
              <c:f>DATI!$D$22:$D$30</c:f>
              <c:numCache>
                <c:formatCode>General</c:formatCode>
                <c:ptCount val="9"/>
                <c:pt idx="0">
                  <c:v>0.1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1.0</c:v>
                </c:pt>
                <c:pt idx="6">
                  <c:v>1.2</c:v>
                </c:pt>
                <c:pt idx="7">
                  <c:v>1.4</c:v>
                </c:pt>
                <c:pt idx="8">
                  <c:v>2.91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69595888"/>
        <c:axId val="-569605936"/>
      </c:scatterChart>
      <c:valAx>
        <c:axId val="-569595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569605936"/>
        <c:crosses val="autoZero"/>
        <c:crossBetween val="midCat"/>
      </c:valAx>
      <c:valAx>
        <c:axId val="-56960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5695958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Retta</a:t>
            </a:r>
            <a:r>
              <a:rPr lang="it-IT" baseline="0"/>
              <a:t> regressione lineare L-T^2</a:t>
            </a:r>
            <a:endParaRPr lang="it-IT"/>
          </a:p>
        </c:rich>
      </c:tx>
      <c:layout>
        <c:manualLayout>
          <c:xMode val="edge"/>
          <c:yMode val="edge"/>
          <c:x val="0.225625114578022"/>
          <c:y val="0.0509258389896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317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BATTITI!$B$22:$B$29</c:f>
              <c:numCache>
                <c:formatCode>General</c:formatCode>
                <c:ptCount val="8"/>
                <c:pt idx="0">
                  <c:v>0.64</c:v>
                </c:pt>
                <c:pt idx="1">
                  <c:v>1.0</c:v>
                </c:pt>
                <c:pt idx="2">
                  <c:v>1.69</c:v>
                </c:pt>
                <c:pt idx="3">
                  <c:v>2.25</c:v>
                </c:pt>
                <c:pt idx="4">
                  <c:v>3.24</c:v>
                </c:pt>
                <c:pt idx="5">
                  <c:v>4.0</c:v>
                </c:pt>
                <c:pt idx="6">
                  <c:v>5.29</c:v>
                </c:pt>
                <c:pt idx="7">
                  <c:v>6.25</c:v>
                </c:pt>
              </c:numCache>
            </c:numRef>
          </c:xVal>
          <c:yVal>
            <c:numRef>
              <c:f>BATTITI!$C$22:$C$29</c:f>
              <c:numCache>
                <c:formatCode>General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1.0</c:v>
                </c:pt>
                <c:pt idx="6">
                  <c:v>1.2</c:v>
                </c:pt>
                <c:pt idx="7">
                  <c:v>1.4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58224032"/>
        <c:axId val="-557993056"/>
      </c:scatterChart>
      <c:valAx>
        <c:axId val="-558224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557993056"/>
        <c:crosses val="autoZero"/>
        <c:crossBetween val="midCat"/>
      </c:valAx>
      <c:valAx>
        <c:axId val="-55799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558224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1831-315B-074A-816C-F3A5A5A20C9D}" type="datetimeFigureOut">
              <a:rPr lang="it-IT" smtClean="0"/>
              <a:t>23/02/18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B11FD-D481-E74B-B092-ABB90A1DDE2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11FD-D481-E74B-B092-ABB90A1DDE2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58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11FD-D481-E74B-B092-ABB90A1DDE2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837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11FD-D481-E74B-B092-ABB90A1DDE24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2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585C-8B3D-294D-8840-8027DBAC832D}" type="datetimeFigureOut">
              <a:rPr lang="it-IT" smtClean="0"/>
              <a:t>23/02/18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F6E-AAFB-C643-8F3B-B70445E7902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7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585C-8B3D-294D-8840-8027DBAC832D}" type="datetimeFigureOut">
              <a:rPr lang="it-IT" smtClean="0"/>
              <a:t>23/02/18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F6E-AAFB-C643-8F3B-B70445E7902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564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585C-8B3D-294D-8840-8027DBAC832D}" type="datetimeFigureOut">
              <a:rPr lang="it-IT" smtClean="0"/>
              <a:t>23/02/18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F6E-AAFB-C643-8F3B-B70445E7902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5438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585C-8B3D-294D-8840-8027DBAC832D}" type="datetimeFigureOut">
              <a:rPr lang="it-IT" smtClean="0"/>
              <a:t>23/02/18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F6E-AAFB-C643-8F3B-B70445E7902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265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585C-8B3D-294D-8840-8027DBAC832D}" type="datetimeFigureOut">
              <a:rPr lang="it-IT" smtClean="0"/>
              <a:t>23/02/18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F6E-AAFB-C643-8F3B-B70445E7902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494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585C-8B3D-294D-8840-8027DBAC832D}" type="datetimeFigureOut">
              <a:rPr lang="it-IT" smtClean="0"/>
              <a:t>23/02/18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F6E-AAFB-C643-8F3B-B70445E7902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10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585C-8B3D-294D-8840-8027DBAC832D}" type="datetimeFigureOut">
              <a:rPr lang="it-IT" smtClean="0"/>
              <a:t>23/02/18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F6E-AAFB-C643-8F3B-B70445E7902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021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585C-8B3D-294D-8840-8027DBAC832D}" type="datetimeFigureOut">
              <a:rPr lang="it-IT" smtClean="0"/>
              <a:t>23/02/18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F6E-AAFB-C643-8F3B-B70445E7902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2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585C-8B3D-294D-8840-8027DBAC832D}" type="datetimeFigureOut">
              <a:rPr lang="it-IT" smtClean="0"/>
              <a:t>23/02/18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F6E-AAFB-C643-8F3B-B70445E7902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85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585C-8B3D-294D-8840-8027DBAC832D}" type="datetimeFigureOut">
              <a:rPr lang="it-IT" smtClean="0"/>
              <a:t>23/02/18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F6E-AAFB-C643-8F3B-B70445E7902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877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585C-8B3D-294D-8840-8027DBAC832D}" type="datetimeFigureOut">
              <a:rPr lang="it-IT" smtClean="0"/>
              <a:t>23/02/18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F6E-AAFB-C643-8F3B-B70445E7902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723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8585C-8B3D-294D-8840-8027DBAC832D}" type="datetimeFigureOut">
              <a:rPr lang="it-IT" smtClean="0"/>
              <a:t>23/02/18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E3F6E-AAFB-C643-8F3B-B70445E7902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313333" cy="3737504"/>
          </a:xfrm>
        </p:spPr>
        <p:txBody>
          <a:bodyPr anchor="ctr">
            <a:normAutofit/>
          </a:bodyPr>
          <a:lstStyle/>
          <a:p>
            <a:r>
              <a:rPr lang="it-IT" sz="6600" b="1" dirty="0" smtClean="0"/>
              <a:t>PENDOLO A FILO</a:t>
            </a:r>
            <a:endParaRPr lang="it-IT" sz="66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68133" y="20997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448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696897"/>
              </p:ext>
            </p:extLst>
          </p:nvPr>
        </p:nvGraphicFramePr>
        <p:xfrm>
          <a:off x="741448" y="1681702"/>
          <a:ext cx="3336281" cy="32475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2683"/>
                <a:gridCol w="1563598"/>
              </a:tblGrid>
              <a:tr h="70545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PERIODO DI OSCILLAZIONE^2 (</a:t>
                      </a:r>
                      <a:r>
                        <a:rPr lang="it-IT" sz="1200" u="none" strike="noStrike" dirty="0" smtClean="0">
                          <a:effectLst/>
                        </a:rPr>
                        <a:t>s^2)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LUNGHEZZA DEL FILO (m)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27975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0,39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0,1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30407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0,81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u="none" strike="noStrike">
                          <a:effectLst/>
                        </a:rPr>
                        <a:t>0,2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27975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>
                          <a:effectLst/>
                        </a:rPr>
                        <a:t>1,59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0,4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29191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>
                          <a:effectLst/>
                        </a:rPr>
                        <a:t>2,43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0,6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267587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u="none" strike="noStrike">
                          <a:effectLst/>
                        </a:rPr>
                        <a:t>3,2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0,8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267587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>
                          <a:effectLst/>
                        </a:rPr>
                        <a:t>3,96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29191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4,84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>
                          <a:effectLst/>
                        </a:rPr>
                        <a:t>1,2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291913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u="none" strike="noStrike">
                          <a:effectLst/>
                        </a:rPr>
                        <a:t>5,66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>
                          <a:effectLst/>
                        </a:rPr>
                        <a:t>1,4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267587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>
                          <a:effectLst/>
                        </a:rPr>
                        <a:t>11,76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 dirty="0">
                          <a:effectLst/>
                        </a:rPr>
                        <a:t>2,91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908392"/>
              </p:ext>
            </p:extLst>
          </p:nvPr>
        </p:nvGraphicFramePr>
        <p:xfrm>
          <a:off x="741449" y="5724340"/>
          <a:ext cx="3336280" cy="5845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8985"/>
                <a:gridCol w="1627295"/>
              </a:tblGrid>
              <a:tr h="3372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dirty="0" smtClean="0">
                          <a:effectLst/>
                        </a:rPr>
                        <a:t>ERRORE PERIODO DI OSCILLAZIONE</a:t>
                      </a:r>
                      <a:r>
                        <a:rPr lang="it-IT" sz="1200" u="none" strike="noStrike" baseline="0" dirty="0" smtClean="0">
                          <a:effectLst/>
                        </a:rPr>
                        <a:t> T^2</a:t>
                      </a:r>
                      <a:endParaRPr lang="it-IT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u="none" strike="noStrike" dirty="0" smtClean="0">
                          <a:effectLst/>
                        </a:rPr>
                        <a:t>ERRORE LUNGHEZZA DEL FILO </a:t>
                      </a:r>
                      <a:r>
                        <a:rPr lang="it-IT" sz="1200" dirty="0" smtClean="0">
                          <a:effectLst/>
                        </a:rPr>
                        <a:t>L</a:t>
                      </a:r>
                      <a:endParaRPr lang="it-IT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/>
                </a:tc>
              </a:tr>
              <a:tr h="2187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0,06 </a:t>
                      </a:r>
                      <a:r>
                        <a:rPr lang="it-IT" sz="1200" dirty="0" smtClean="0">
                          <a:effectLst/>
                        </a:rPr>
                        <a:t>s^2</a:t>
                      </a:r>
                      <a:endParaRPr lang="it-IT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0,001 m</a:t>
                      </a:r>
                      <a:endParaRPr lang="it-IT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6054811" y="706631"/>
            <a:ext cx="5871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/>
              <a:t>Tabelle con il periodo di oscillazione^2</a:t>
            </a:r>
            <a:endParaRPr lang="it-IT" u="sng" dirty="0"/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35509"/>
              </p:ext>
            </p:extLst>
          </p:nvPr>
        </p:nvGraphicFramePr>
        <p:xfrm>
          <a:off x="5635367" y="2148891"/>
          <a:ext cx="5412259" cy="2780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48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83743"/>
              </p:ext>
            </p:extLst>
          </p:nvPr>
        </p:nvGraphicFramePr>
        <p:xfrm>
          <a:off x="924525" y="907922"/>
          <a:ext cx="2980209" cy="2922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7758"/>
                <a:gridCol w="1402451"/>
              </a:tblGrid>
              <a:tr h="8091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PERIODO DI OSCILLAZIONE (BAT)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LUNGHEZZA DEL FILO (m)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26419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0,8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0,1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26419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u="none" strike="noStrike">
                          <a:effectLst/>
                        </a:rPr>
                        <a:t>0,2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26419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>
                          <a:effectLst/>
                        </a:rPr>
                        <a:t>1,3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0,4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26419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>
                          <a:effectLst/>
                        </a:rPr>
                        <a:t>1,5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0,6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26419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>
                          <a:effectLst/>
                        </a:rPr>
                        <a:t>1,8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0,8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264196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u="none" strike="noStrike">
                          <a:effectLst/>
                        </a:rPr>
                        <a:t>2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26419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>
                          <a:effectLst/>
                        </a:rPr>
                        <a:t>2,3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 dirty="0">
                          <a:effectLst/>
                        </a:rPr>
                        <a:t>1,2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26419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>
                          <a:effectLst/>
                        </a:rPr>
                        <a:t>2,5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 dirty="0">
                          <a:effectLst/>
                        </a:rPr>
                        <a:t>1,4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563300"/>
              </p:ext>
            </p:extLst>
          </p:nvPr>
        </p:nvGraphicFramePr>
        <p:xfrm>
          <a:off x="924525" y="4112569"/>
          <a:ext cx="2980209" cy="10035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0102"/>
                <a:gridCol w="1530107"/>
              </a:tblGrid>
              <a:tr h="81430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ERRORE PERIODO DI OSCILLAZIONE(BAT)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ERRORE LUNGHEZZA DEL FILO (M)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18882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0,1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0,001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5400648" y="907922"/>
            <a:ext cx="4915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u="sng" dirty="0"/>
              <a:t>Periodo di oscillazione misurato con il </a:t>
            </a:r>
            <a:r>
              <a:rPr lang="it-IT" u="sng" dirty="0" err="1" smtClean="0"/>
              <a:t>cardiometro</a:t>
            </a:r>
            <a:endParaRPr lang="it-IT" u="sng" dirty="0"/>
          </a:p>
        </p:txBody>
      </p:sp>
      <p:graphicFrame>
        <p:nvGraphicFramePr>
          <p:cNvPr id="7" name="Grafico 6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3739917"/>
              </p:ext>
            </p:extLst>
          </p:nvPr>
        </p:nvGraphicFramePr>
        <p:xfrm>
          <a:off x="5117096" y="2078570"/>
          <a:ext cx="5199386" cy="2690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29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70552"/>
              </p:ext>
            </p:extLst>
          </p:nvPr>
        </p:nvGraphicFramePr>
        <p:xfrm>
          <a:off x="694690" y="815255"/>
          <a:ext cx="2864436" cy="32503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6466"/>
                <a:gridCol w="1347970"/>
              </a:tblGrid>
              <a:tr h="10722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PERIODO DI OSCILLAZIONE^2 (</a:t>
                      </a:r>
                      <a:r>
                        <a:rPr lang="it-IT" sz="1200" u="none" strike="noStrike" dirty="0" smtClean="0">
                          <a:effectLst/>
                        </a:rPr>
                        <a:t>BAT^2)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LUNGHEZZA DEL FILO (m)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26806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0,64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0,1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2680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u="none" strike="noStrike">
                          <a:effectLst/>
                        </a:rPr>
                        <a:t>0,2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28482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>
                          <a:effectLst/>
                        </a:rPr>
                        <a:t>1,69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0,4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28482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>
                          <a:effectLst/>
                        </a:rPr>
                        <a:t>2,25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0,6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268067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u="none" strike="noStrike">
                          <a:effectLst/>
                        </a:rPr>
                        <a:t>3,24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0,8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2680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268067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u="none" strike="noStrike">
                          <a:effectLst/>
                        </a:rPr>
                        <a:t>5,29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>
                          <a:effectLst/>
                        </a:rPr>
                        <a:t>1,2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26806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6,25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 dirty="0">
                          <a:effectLst/>
                        </a:rPr>
                        <a:t>1,4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745682"/>
              </p:ext>
            </p:extLst>
          </p:nvPr>
        </p:nvGraphicFramePr>
        <p:xfrm>
          <a:off x="533400" y="4426242"/>
          <a:ext cx="3162300" cy="11164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8703"/>
                <a:gridCol w="1623597"/>
              </a:tblGrid>
              <a:tr h="8931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ERRORE PERIODO DI </a:t>
                      </a:r>
                      <a:r>
                        <a:rPr lang="it-IT" sz="1200" u="none" strike="noStrike" dirty="0" smtClean="0">
                          <a:effectLst/>
                        </a:rPr>
                        <a:t>OSCILLAZIONE^2(BAT^2)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ERRORE LUNGHEZZA DEL FILO (M)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223285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u="none" strike="noStrike">
                          <a:effectLst/>
                        </a:rPr>
                        <a:t>0,2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0,001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5458266" y="928468"/>
            <a:ext cx="452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/>
              <a:t>Tabelle con il periodo di oscillazione^2</a:t>
            </a:r>
            <a:endParaRPr lang="it-IT"/>
          </a:p>
        </p:txBody>
      </p:sp>
      <p:graphicFrame>
        <p:nvGraphicFramePr>
          <p:cNvPr id="10" name="Grafico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7416566"/>
              </p:ext>
            </p:extLst>
          </p:nvPr>
        </p:nvGraphicFramePr>
        <p:xfrm>
          <a:off x="5090415" y="1837106"/>
          <a:ext cx="5265497" cy="2705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645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ELABORAZIONE DATI SPERIMENTALI</a:t>
            </a:r>
            <a:endParaRPr lang="it-IT" b="1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endParaRPr lang="it-IT" dirty="0" smtClean="0"/>
          </a:p>
          <a:p>
            <a:pPr lvl="0"/>
            <a:endParaRPr lang="it-IT" dirty="0"/>
          </a:p>
          <a:p>
            <a:pPr lvl="0"/>
            <a:r>
              <a:rPr lang="it-IT" sz="3200" dirty="0" smtClean="0"/>
              <a:t>Determinazione </a:t>
            </a:r>
            <a:r>
              <a:rPr lang="it-IT" sz="3200" dirty="0"/>
              <a:t>della retta di regressione lineare e determinazione dei coefficienti e quindi dell’accelerazione di gravità </a:t>
            </a:r>
            <a:r>
              <a:rPr lang="it-IT" sz="3200" i="1" dirty="0"/>
              <a:t>g</a:t>
            </a:r>
            <a:r>
              <a:rPr lang="it-IT" sz="3200" dirty="0"/>
              <a:t> e relativa incertezza. </a:t>
            </a:r>
          </a:p>
          <a:p>
            <a:endParaRPr lang="it-IT" sz="3200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endParaRPr lang="it-IT" dirty="0" smtClean="0"/>
          </a:p>
          <a:p>
            <a:pPr lvl="0"/>
            <a:endParaRPr lang="it-IT" dirty="0"/>
          </a:p>
          <a:p>
            <a:pPr lvl="0"/>
            <a:r>
              <a:rPr lang="it-IT" sz="3200" dirty="0" smtClean="0"/>
              <a:t>Determinazione </a:t>
            </a:r>
            <a:r>
              <a:rPr lang="it-IT" sz="3200" dirty="0"/>
              <a:t>dell’accelerazione come valore </a:t>
            </a:r>
            <a:r>
              <a:rPr lang="it-IT" sz="3200" dirty="0" smtClean="0"/>
              <a:t>medio e </a:t>
            </a:r>
            <a:r>
              <a:rPr lang="it-IT" sz="3200" dirty="0"/>
              <a:t>relativa incertezza con la propagazione degli errori</a:t>
            </a:r>
            <a:r>
              <a:rPr lang="it-IT" sz="3200" dirty="0" smtClean="0"/>
              <a:t>.</a:t>
            </a:r>
            <a:endParaRPr lang="it-IT" sz="32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006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79413"/>
            <a:ext cx="10515600" cy="1325563"/>
          </a:xfrm>
        </p:spPr>
        <p:txBody>
          <a:bodyPr/>
          <a:lstStyle/>
          <a:p>
            <a:r>
              <a:rPr lang="it-IT" b="1" dirty="0" smtClean="0"/>
              <a:t>Metodo 1</a:t>
            </a:r>
            <a:endParaRPr lang="it-IT" b="1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627069"/>
              </p:ext>
            </p:extLst>
          </p:nvPr>
        </p:nvGraphicFramePr>
        <p:xfrm>
          <a:off x="1016635" y="1690688"/>
          <a:ext cx="1746250" cy="1920240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002665"/>
                <a:gridCol w="743585"/>
              </a:tblGrid>
              <a:tr h="1974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Statistica della regressione</a:t>
                      </a:r>
                      <a:endParaRPr lang="it-IT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</a:tr>
              <a:tr h="95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R multiplo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0,99997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</a:tr>
              <a:tr h="83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R al quadrato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0,99994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</a:tr>
              <a:tr h="89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R al quadrato corretto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0,99993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</a:tr>
              <a:tr h="89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Errore standard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0,02914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</a:tr>
              <a:tr h="95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Osservazioni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9,00000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122886"/>
              </p:ext>
            </p:extLst>
          </p:nvPr>
        </p:nvGraphicFramePr>
        <p:xfrm>
          <a:off x="1016635" y="3737905"/>
          <a:ext cx="4019550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835"/>
                <a:gridCol w="534670"/>
                <a:gridCol w="524510"/>
                <a:gridCol w="440055"/>
                <a:gridCol w="755015"/>
                <a:gridCol w="926465"/>
              </a:tblGrid>
              <a:tr h="302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effectLst/>
                        </a:rPr>
                        <a:t>gdl</a:t>
                      </a:r>
                      <a:endParaRPr lang="it-IT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SQ</a:t>
                      </a:r>
                      <a:endParaRPr lang="it-IT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MQ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effectLst/>
                        </a:rPr>
                        <a:t>F</a:t>
                      </a:r>
                      <a:endParaRPr lang="it-IT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Significatività F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</a:tr>
              <a:tr h="3219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Regressione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1,00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95,59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95,59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112548,05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5,52088E-16</a:t>
                      </a:r>
                      <a:endParaRPr lang="it-IT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</a:tr>
              <a:tr h="160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Residuo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7,00</a:t>
                      </a:r>
                      <a:endParaRPr lang="it-IT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0,01</a:t>
                      </a:r>
                      <a:endParaRPr lang="it-IT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0,00</a:t>
                      </a:r>
                      <a:endParaRPr lang="it-IT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</a:tr>
              <a:tr h="170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Totale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8,00</a:t>
                      </a:r>
                      <a:endParaRPr lang="it-IT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95,60</a:t>
                      </a:r>
                      <a:endParaRPr lang="it-IT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10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571519"/>
              </p:ext>
            </p:extLst>
          </p:nvPr>
        </p:nvGraphicFramePr>
        <p:xfrm>
          <a:off x="1016635" y="5084082"/>
          <a:ext cx="6679565" cy="1597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9935"/>
                <a:gridCol w="960755"/>
                <a:gridCol w="686435"/>
                <a:gridCol w="548005"/>
                <a:gridCol w="975995"/>
                <a:gridCol w="655955"/>
                <a:gridCol w="723265"/>
                <a:gridCol w="655955"/>
                <a:gridCol w="723265"/>
              </a:tblGrid>
              <a:tr h="5308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Coefficienti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Errore standard</a:t>
                      </a:r>
                      <a:endParaRPr lang="it-IT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Stat t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Valore di significatività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Inferiore 95%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Superiore 95%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Inferiore 95,0%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Superiore 95,0%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</a:tr>
              <a:tr h="2559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Intercetta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-0,021157411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0,015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-1,403</a:t>
                      </a:r>
                      <a:endParaRPr lang="it-IT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0,203</a:t>
                      </a:r>
                      <a:endParaRPr lang="it-IT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-0,057</a:t>
                      </a:r>
                      <a:endParaRPr lang="it-IT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0,015</a:t>
                      </a:r>
                      <a:endParaRPr lang="it-IT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-0,057</a:t>
                      </a:r>
                      <a:endParaRPr lang="it-IT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0,015</a:t>
                      </a:r>
                      <a:endParaRPr lang="it-IT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</a:tr>
              <a:tr h="3530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Variabile X 1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4,045344564</a:t>
                      </a:r>
                      <a:endParaRPr lang="it-IT" sz="1400" b="1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b="1" dirty="0"/>
                        <a:t>0,012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335,48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0,000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4,017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4,074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4,017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4,074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5036185" y="1690688"/>
            <a:ext cx="5603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Sul programma </a:t>
            </a:r>
            <a:r>
              <a:rPr lang="it-IT" dirty="0" err="1" smtClean="0"/>
              <a:t>excel</a:t>
            </a:r>
            <a:r>
              <a:rPr lang="it-IT" dirty="0" smtClean="0"/>
              <a:t> ricavare la regressione lineare L-T^2 </a:t>
            </a:r>
          </a:p>
          <a:p>
            <a:pPr algn="ctr"/>
            <a:r>
              <a:rPr lang="it-IT" dirty="0" smtClean="0"/>
              <a:t>(periodo di oscillazione misurato con il cronometro).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4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838200" y="587613"/>
            <a:ext cx="10515600" cy="5645622"/>
          </a:xfrm>
        </p:spPr>
        <p:txBody>
          <a:bodyPr/>
          <a:lstStyle/>
          <a:p>
            <a:pPr lvl="0"/>
            <a:r>
              <a:rPr lang="it-IT" dirty="0"/>
              <a:t>Ricavare l’accelerazione attraverso la </a:t>
            </a:r>
            <a:r>
              <a:rPr lang="it-IT" dirty="0" smtClean="0"/>
              <a:t>formula:</a:t>
            </a:r>
          </a:p>
          <a:p>
            <a:pPr lvl="0"/>
            <a:endParaRPr lang="it-IT" dirty="0"/>
          </a:p>
          <a:p>
            <a:pPr lvl="0"/>
            <a:endParaRPr lang="it-IT" dirty="0" smtClean="0"/>
          </a:p>
          <a:p>
            <a:pPr lvl="0"/>
            <a:endParaRPr lang="it-IT" dirty="0"/>
          </a:p>
          <a:p>
            <a:pPr lvl="0"/>
            <a:endParaRPr lang="it-IT" dirty="0" smtClean="0"/>
          </a:p>
          <a:p>
            <a:pPr lvl="0"/>
            <a:endParaRPr lang="it-IT" dirty="0"/>
          </a:p>
          <a:p>
            <a:endParaRPr lang="it-IT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812495"/>
              </p:ext>
            </p:extLst>
          </p:nvPr>
        </p:nvGraphicFramePr>
        <p:xfrm>
          <a:off x="1207915" y="1097280"/>
          <a:ext cx="2030585" cy="4220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0585"/>
              </a:tblGrid>
              <a:tr h="4220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4*(</a:t>
                      </a:r>
                      <a:r>
                        <a:rPr lang="it-IT" sz="2000" dirty="0">
                          <a:effectLst/>
                          <a:sym typeface="Symbol" charset="2"/>
                        </a:rPr>
                        <a:t></a:t>
                      </a:r>
                      <a:r>
                        <a:rPr lang="it-IT" sz="2000" dirty="0">
                          <a:effectLst/>
                        </a:rPr>
                        <a:t>^2) / </a:t>
                      </a:r>
                      <a:r>
                        <a:rPr lang="it-IT" sz="2000" dirty="0" smtClean="0">
                          <a:effectLst/>
                        </a:rPr>
                        <a:t>C VX1</a:t>
                      </a:r>
                      <a:endParaRPr lang="it-IT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838200" y="2089939"/>
            <a:ext cx="7658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charset="2"/>
              <a:buChar char=""/>
            </a:pPr>
            <a:r>
              <a:rPr lang="it-IT" sz="2800" dirty="0">
                <a:solidFill>
                  <a:srgbClr val="000000"/>
                </a:solidFill>
                <a:latin typeface="Times" charset="0"/>
                <a:ea typeface="Calibri" charset="0"/>
                <a:cs typeface="Times New Roman" charset="0"/>
              </a:rPr>
              <a:t>Ricavare lo </a:t>
            </a:r>
            <a:r>
              <a:rPr lang="it-IT" sz="2800" dirty="0" smtClean="0">
                <a:solidFill>
                  <a:srgbClr val="000000"/>
                </a:solidFill>
                <a:latin typeface="Times" charset="0"/>
                <a:ea typeface="Calibri" charset="0"/>
                <a:cs typeface="Times New Roman" charset="0"/>
              </a:rPr>
              <a:t>errore standard attraverso </a:t>
            </a:r>
            <a:r>
              <a:rPr lang="it-IT" sz="2800" dirty="0">
                <a:solidFill>
                  <a:srgbClr val="000000"/>
                </a:solidFill>
                <a:latin typeface="Times" charset="0"/>
                <a:ea typeface="Calibri" charset="0"/>
                <a:cs typeface="Times New Roman" charset="0"/>
              </a:rPr>
              <a:t>la </a:t>
            </a:r>
            <a:r>
              <a:rPr lang="it-IT" sz="2800" dirty="0" smtClean="0">
                <a:solidFill>
                  <a:srgbClr val="000000"/>
                </a:solidFill>
                <a:latin typeface="Times" charset="0"/>
                <a:ea typeface="Calibri" charset="0"/>
                <a:cs typeface="Times New Roman" charset="0"/>
              </a:rPr>
              <a:t>formula: </a:t>
            </a:r>
            <a:endParaRPr lang="it-IT" sz="28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436649"/>
              </p:ext>
            </p:extLst>
          </p:nvPr>
        </p:nvGraphicFramePr>
        <p:xfrm>
          <a:off x="1207915" y="2813338"/>
          <a:ext cx="3376785" cy="4819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6785"/>
              </a:tblGrid>
              <a:tr h="4819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4*(</a:t>
                      </a:r>
                      <a:r>
                        <a:rPr lang="it-IT" sz="2000" dirty="0">
                          <a:effectLst/>
                          <a:sym typeface="Symbol" charset="2"/>
                        </a:rPr>
                        <a:t></a:t>
                      </a:r>
                      <a:r>
                        <a:rPr lang="it-IT" sz="2000" dirty="0">
                          <a:effectLst/>
                        </a:rPr>
                        <a:t>^2) / </a:t>
                      </a:r>
                      <a:r>
                        <a:rPr lang="it-IT" sz="2000" dirty="0" smtClean="0">
                          <a:effectLst/>
                        </a:rPr>
                        <a:t>(C VX1^2</a:t>
                      </a:r>
                      <a:r>
                        <a:rPr lang="it-IT" sz="2000" dirty="0">
                          <a:effectLst/>
                        </a:rPr>
                        <a:t>)* </a:t>
                      </a:r>
                      <a:r>
                        <a:rPr lang="it-IT" sz="2000" dirty="0" smtClean="0">
                          <a:effectLst/>
                        </a:rPr>
                        <a:t>(SE</a:t>
                      </a:r>
                      <a:r>
                        <a:rPr lang="it-IT" sz="2000" baseline="0" dirty="0" smtClean="0">
                          <a:effectLst/>
                        </a:rPr>
                        <a:t> VX</a:t>
                      </a:r>
                      <a:r>
                        <a:rPr lang="it-IT" sz="2000" dirty="0" smtClean="0">
                          <a:effectLst/>
                        </a:rPr>
                        <a:t>1</a:t>
                      </a:r>
                      <a:r>
                        <a:rPr lang="it-IT" sz="2000" dirty="0">
                          <a:effectLst/>
                        </a:rPr>
                        <a:t>)</a:t>
                      </a:r>
                      <a:endParaRPr lang="it-IT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48192" y="43927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88048"/>
              </p:ext>
            </p:extLst>
          </p:nvPr>
        </p:nvGraphicFramePr>
        <p:xfrm>
          <a:off x="4986997" y="3343138"/>
          <a:ext cx="6682154" cy="52050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682154"/>
              </a:tblGrid>
              <a:tr h="520505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355959"/>
              </p:ext>
            </p:extLst>
          </p:nvPr>
        </p:nvGraphicFramePr>
        <p:xfrm>
          <a:off x="838200" y="4413042"/>
          <a:ext cx="541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00"/>
                <a:gridCol w="2705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Accelerazione g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Standard </a:t>
                      </a:r>
                      <a:r>
                        <a:rPr lang="it-IT" dirty="0" err="1" smtClean="0"/>
                        <a:t>Error</a:t>
                      </a:r>
                      <a:r>
                        <a:rPr lang="it-IT" dirty="0" smtClean="0"/>
                        <a:t> </a:t>
                      </a:r>
                      <a:endParaRPr lang="it-I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9,74908302 m/s^2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0,029059945</a:t>
                      </a:r>
                      <a:endParaRPr lang="it-IT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947084"/>
              </p:ext>
            </p:extLst>
          </p:nvPr>
        </p:nvGraphicFramePr>
        <p:xfrm>
          <a:off x="6618114" y="2813338"/>
          <a:ext cx="5370685" cy="3419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638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832914"/>
              </p:ext>
            </p:extLst>
          </p:nvPr>
        </p:nvGraphicFramePr>
        <p:xfrm>
          <a:off x="1104289" y="1027906"/>
          <a:ext cx="1852295" cy="2358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3925"/>
                <a:gridCol w="928370"/>
              </a:tblGrid>
              <a:tr h="480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Statistica della regressione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  <a:tr h="224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R multiplo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1,00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  <a:tr h="183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R al quadrato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1,00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  <a:tr h="387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R al quadrato corretto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1,00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  <a:tr h="306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Errore standard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0,030511733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  <a:tr h="244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Osservazioni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8,00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018332"/>
              </p:ext>
            </p:extLst>
          </p:nvPr>
        </p:nvGraphicFramePr>
        <p:xfrm>
          <a:off x="1104289" y="3679434"/>
          <a:ext cx="4470400" cy="1271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7100"/>
                <a:gridCol w="401320"/>
                <a:gridCol w="617220"/>
                <a:gridCol w="657860"/>
                <a:gridCol w="817245"/>
                <a:gridCol w="1049655"/>
              </a:tblGrid>
              <a:tr h="418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gdl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SQ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MQ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F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Significatività F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  <a:tr h="311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Regressione</a:t>
                      </a:r>
                      <a:endParaRPr lang="it-IT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25,182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25,182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27048,913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3,4088E-12</a:t>
                      </a:r>
                      <a:endParaRPr lang="it-IT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  <a:tr h="184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Residuo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6</a:t>
                      </a:r>
                      <a:endParaRPr lang="it-IT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0,006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0,001</a:t>
                      </a:r>
                      <a:endParaRPr lang="it-IT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  <a:tr h="196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Totale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7</a:t>
                      </a:r>
                      <a:endParaRPr lang="it-IT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25,187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79720"/>
              </p:ext>
            </p:extLst>
          </p:nvPr>
        </p:nvGraphicFramePr>
        <p:xfrm>
          <a:off x="1104289" y="5244478"/>
          <a:ext cx="5994400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3260"/>
                <a:gridCol w="730250"/>
                <a:gridCol w="614045"/>
                <a:gridCol w="638810"/>
                <a:gridCol w="857250"/>
                <a:gridCol w="580390"/>
                <a:gridCol w="628015"/>
                <a:gridCol w="614045"/>
                <a:gridCol w="648335"/>
              </a:tblGrid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Coefficienti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Errore standard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Stat t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Valore di significatività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Inferiore 95%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Superiore 95%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Inferiore 95,0%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Superiore 95,0%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Intercetta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-0,013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0,021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-0,633</a:t>
                      </a:r>
                      <a:endParaRPr lang="it-IT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0,550</a:t>
                      </a:r>
                      <a:endParaRPr lang="it-IT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-0,063</a:t>
                      </a:r>
                      <a:endParaRPr lang="it-IT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0,037</a:t>
                      </a:r>
                      <a:endParaRPr lang="it-IT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-0,063</a:t>
                      </a:r>
                      <a:endParaRPr lang="it-IT" sz="14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0,037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Variabile X 1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4,032</a:t>
                      </a:r>
                      <a:endParaRPr lang="it-IT" sz="1400" b="1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0,025</a:t>
                      </a:r>
                      <a:endParaRPr lang="it-IT" sz="1400" b="1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164,466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0,000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3,972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4,092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3,972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4,092</a:t>
                      </a:r>
                      <a:endParaRPr lang="it-IT" sz="14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5574689" y="10279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/>
              <a:t>Sul programma </a:t>
            </a:r>
            <a:r>
              <a:rPr lang="it-IT" dirty="0" err="1"/>
              <a:t>excel</a:t>
            </a:r>
            <a:r>
              <a:rPr lang="it-IT" dirty="0"/>
              <a:t> ricavare la regressione lineare L-T^2 </a:t>
            </a:r>
          </a:p>
          <a:p>
            <a:pPr algn="ctr"/>
            <a:r>
              <a:rPr lang="it-IT" dirty="0"/>
              <a:t>(periodo di oscillazione misurato con il </a:t>
            </a:r>
            <a:r>
              <a:rPr lang="it-IT" dirty="0" err="1" smtClean="0"/>
              <a:t>cardiocronometro</a:t>
            </a:r>
            <a:r>
              <a:rPr lang="it-IT" dirty="0" smtClean="0"/>
              <a:t>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859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idx="1"/>
          </p:nvPr>
        </p:nvSpPr>
        <p:spPr>
          <a:xfrm>
            <a:off x="838199" y="661108"/>
            <a:ext cx="10515600" cy="5572125"/>
          </a:xfrm>
        </p:spPr>
        <p:txBody>
          <a:bodyPr/>
          <a:lstStyle/>
          <a:p>
            <a:r>
              <a:rPr lang="it-IT" dirty="0" smtClean="0">
                <a:latin typeface="Times New Roman" charset="0"/>
                <a:ea typeface="Calibri" charset="0"/>
              </a:rPr>
              <a:t>Ricavare l’accelerazione attraverso la formula:</a:t>
            </a:r>
          </a:p>
          <a:p>
            <a:endParaRPr lang="it-IT" dirty="0">
              <a:latin typeface="Times New Roman" charset="0"/>
              <a:ea typeface="Calibri" charset="0"/>
            </a:endParaRPr>
          </a:p>
          <a:p>
            <a:endParaRPr lang="it-IT" dirty="0" smtClean="0">
              <a:latin typeface="Times New Roman" charset="0"/>
              <a:ea typeface="Calibri" charset="0"/>
            </a:endParaRPr>
          </a:p>
          <a:p>
            <a:r>
              <a:rPr lang="it-IT" dirty="0" smtClean="0">
                <a:latin typeface="Times New Roman" charset="0"/>
                <a:ea typeface="Calibri" charset="0"/>
              </a:rPr>
              <a:t>Ricavare lo standard </a:t>
            </a:r>
            <a:r>
              <a:rPr lang="it-IT" dirty="0" err="1" smtClean="0">
                <a:latin typeface="Times New Roman" charset="0"/>
                <a:ea typeface="Calibri" charset="0"/>
              </a:rPr>
              <a:t>error</a:t>
            </a:r>
            <a:r>
              <a:rPr lang="it-IT" dirty="0" smtClean="0">
                <a:latin typeface="Times New Roman" charset="0"/>
                <a:ea typeface="Calibri" charset="0"/>
              </a:rPr>
              <a:t> attraverso la formula:</a:t>
            </a:r>
            <a:endParaRPr lang="it-IT" dirty="0">
              <a:latin typeface="Times New Roman" charset="0"/>
              <a:ea typeface="Calibri" charset="0"/>
            </a:endParaRPr>
          </a:p>
          <a:p>
            <a:endParaRPr lang="it-IT" dirty="0" smtClean="0">
              <a:latin typeface="Times New Roman" charset="0"/>
              <a:ea typeface="Calibri" charset="0"/>
            </a:endParaRPr>
          </a:p>
          <a:p>
            <a:endParaRPr lang="it-IT" dirty="0">
              <a:latin typeface="Times New Roman" charset="0"/>
              <a:ea typeface="Calibri" charset="0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537134"/>
              </p:ext>
            </p:extLst>
          </p:nvPr>
        </p:nvGraphicFramePr>
        <p:xfrm>
          <a:off x="1044744" y="1086211"/>
          <a:ext cx="2041356" cy="480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1356"/>
              </a:tblGrid>
              <a:tr h="4805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4*(</a:t>
                      </a:r>
                      <a:r>
                        <a:rPr lang="it-IT" sz="2000" dirty="0">
                          <a:effectLst/>
                          <a:sym typeface="Symbol" charset="2"/>
                        </a:rPr>
                        <a:t></a:t>
                      </a:r>
                      <a:r>
                        <a:rPr lang="it-IT" sz="2000" dirty="0">
                          <a:effectLst/>
                        </a:rPr>
                        <a:t>^2) / </a:t>
                      </a:r>
                      <a:r>
                        <a:rPr lang="it-IT" sz="2000" dirty="0" smtClean="0">
                          <a:effectLst/>
                        </a:rPr>
                        <a:t>C</a:t>
                      </a:r>
                      <a:r>
                        <a:rPr lang="it-IT" sz="2000" baseline="0" dirty="0" smtClean="0">
                          <a:effectLst/>
                        </a:rPr>
                        <a:t> VX</a:t>
                      </a:r>
                      <a:r>
                        <a:rPr lang="it-IT" sz="2000" dirty="0" smtClean="0">
                          <a:effectLst/>
                        </a:rPr>
                        <a:t>1</a:t>
                      </a:r>
                      <a:endParaRPr lang="it-IT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827756"/>
              </p:ext>
            </p:extLst>
          </p:nvPr>
        </p:nvGraphicFramePr>
        <p:xfrm>
          <a:off x="1044745" y="2847743"/>
          <a:ext cx="3489156" cy="428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9156"/>
              </a:tblGrid>
              <a:tr h="4287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4*(</a:t>
                      </a:r>
                      <a:r>
                        <a:rPr lang="it-IT" sz="2000" dirty="0">
                          <a:effectLst/>
                          <a:sym typeface="Symbol" charset="2"/>
                        </a:rPr>
                        <a:t></a:t>
                      </a:r>
                      <a:r>
                        <a:rPr lang="it-IT" sz="2000" dirty="0">
                          <a:effectLst/>
                        </a:rPr>
                        <a:t>^2) / </a:t>
                      </a:r>
                      <a:r>
                        <a:rPr lang="it-IT" sz="2000" dirty="0" smtClean="0">
                          <a:effectLst/>
                        </a:rPr>
                        <a:t>(C</a:t>
                      </a:r>
                      <a:r>
                        <a:rPr lang="it-IT" sz="2000" baseline="0" dirty="0" smtClean="0">
                          <a:effectLst/>
                        </a:rPr>
                        <a:t> VX</a:t>
                      </a:r>
                      <a:r>
                        <a:rPr lang="it-IT" sz="2000" dirty="0" smtClean="0">
                          <a:effectLst/>
                        </a:rPr>
                        <a:t>1^2</a:t>
                      </a:r>
                      <a:r>
                        <a:rPr lang="it-IT" sz="2000" dirty="0">
                          <a:effectLst/>
                        </a:rPr>
                        <a:t>)* </a:t>
                      </a:r>
                      <a:r>
                        <a:rPr lang="it-IT" sz="2000" dirty="0" smtClean="0">
                          <a:effectLst/>
                        </a:rPr>
                        <a:t>(SE</a:t>
                      </a:r>
                      <a:r>
                        <a:rPr lang="it-IT" sz="2000" baseline="0" dirty="0" smtClean="0">
                          <a:effectLst/>
                        </a:rPr>
                        <a:t> VX1</a:t>
                      </a:r>
                      <a:r>
                        <a:rPr lang="it-IT" sz="2000" dirty="0" smtClean="0">
                          <a:effectLst/>
                        </a:rPr>
                        <a:t>)</a:t>
                      </a:r>
                      <a:endParaRPr lang="it-IT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21919"/>
              </p:ext>
            </p:extLst>
          </p:nvPr>
        </p:nvGraphicFramePr>
        <p:xfrm>
          <a:off x="838199" y="4186695"/>
          <a:ext cx="5410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00"/>
                <a:gridCol w="2705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Accelerazione g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Standard </a:t>
                      </a:r>
                      <a:r>
                        <a:rPr lang="it-IT" dirty="0" err="1" smtClean="0"/>
                        <a:t>Error</a:t>
                      </a:r>
                      <a:r>
                        <a:rPr lang="it-IT" dirty="0" smtClean="0"/>
                        <a:t> </a:t>
                      </a:r>
                      <a:endParaRPr lang="it-I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9,780660048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m/s^2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0,059469358</a:t>
                      </a:r>
                      <a:r>
                        <a:rPr lang="it-IT" baseline="0" dirty="0" smtClean="0"/>
                        <a:t> </a:t>
                      </a:r>
                      <a:endParaRPr lang="it-IT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846262"/>
              </p:ext>
            </p:extLst>
          </p:nvPr>
        </p:nvGraphicFramePr>
        <p:xfrm>
          <a:off x="6529175" y="2847743"/>
          <a:ext cx="5269125" cy="3385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66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Metodo 2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50673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dirty="0" smtClean="0"/>
              <a:t>Ricavare le accelerazioni attraverso la formula: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/>
              <a:t>Ricavare la media accelerazione attraverso la formula: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/>
              <a:t>Ricavare </a:t>
            </a:r>
            <a:r>
              <a:rPr lang="it-IT" dirty="0" err="1"/>
              <a:t>dev</a:t>
            </a:r>
            <a:r>
              <a:rPr lang="it-IT" dirty="0"/>
              <a:t>. Standard dell’accelerazione su </a:t>
            </a:r>
            <a:r>
              <a:rPr lang="it-IT" dirty="0" err="1"/>
              <a:t>excel</a:t>
            </a:r>
            <a:r>
              <a:rPr lang="it-IT" dirty="0" smtClean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it-IT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it-IT" dirty="0" smtClean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/>
              <a:t>Ricavare lo standard </a:t>
            </a:r>
            <a:r>
              <a:rPr lang="it-IT" dirty="0" err="1"/>
              <a:t>error</a:t>
            </a:r>
            <a:r>
              <a:rPr lang="it-IT" dirty="0"/>
              <a:t> dell’accelerazione media: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it-IT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03024"/>
              </p:ext>
            </p:extLst>
          </p:nvPr>
        </p:nvGraphicFramePr>
        <p:xfrm>
          <a:off x="838198" y="1953577"/>
          <a:ext cx="2273301" cy="322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3301"/>
              </a:tblGrid>
              <a:tr h="3225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A= 4(</a:t>
                      </a:r>
                      <a:r>
                        <a:rPr lang="it-IT" sz="2000" dirty="0">
                          <a:effectLst/>
                          <a:sym typeface="Symbol" charset="2"/>
                        </a:rPr>
                        <a:t></a:t>
                      </a:r>
                      <a:r>
                        <a:rPr lang="it-IT" sz="2000" dirty="0">
                          <a:effectLst/>
                        </a:rPr>
                        <a:t>^2)* </a:t>
                      </a:r>
                      <a:r>
                        <a:rPr lang="it-IT" sz="2000" dirty="0" smtClean="0">
                          <a:effectLst/>
                        </a:rPr>
                        <a:t>L/(P^2</a:t>
                      </a:r>
                      <a:r>
                        <a:rPr lang="it-IT" sz="2000" dirty="0">
                          <a:effectLst/>
                        </a:rPr>
                        <a:t>)</a:t>
                      </a:r>
                      <a:endParaRPr lang="it-IT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353945"/>
              </p:ext>
            </p:extLst>
          </p:nvPr>
        </p:nvGraphicFramePr>
        <p:xfrm>
          <a:off x="838198" y="3262349"/>
          <a:ext cx="5289451" cy="321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9451"/>
              </a:tblGrid>
              <a:tr h="3219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2000" dirty="0" err="1">
                          <a:effectLst/>
                        </a:rPr>
                        <a:t>Am</a:t>
                      </a:r>
                      <a:r>
                        <a:rPr lang="it-IT" sz="2000" dirty="0">
                          <a:effectLst/>
                        </a:rPr>
                        <a:t>= somma accelerazioni / </a:t>
                      </a:r>
                      <a:r>
                        <a:rPr lang="it-IT" sz="2000" dirty="0" err="1" smtClean="0">
                          <a:effectLst/>
                        </a:rPr>
                        <a:t>n</a:t>
                      </a:r>
                      <a:r>
                        <a:rPr lang="it-IT" sz="2000" baseline="0" dirty="0" err="1" smtClean="0">
                          <a:effectLst/>
                        </a:rPr>
                        <a:t>.accelerazione</a:t>
                      </a:r>
                      <a:endParaRPr lang="it-IT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885456"/>
              </p:ext>
            </p:extLst>
          </p:nvPr>
        </p:nvGraphicFramePr>
        <p:xfrm>
          <a:off x="838198" y="4570486"/>
          <a:ext cx="2763130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3130"/>
              </a:tblGrid>
              <a:tr h="2116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=DEV.ST.C(accelerazioni)</a:t>
                      </a:r>
                      <a:endParaRPr lang="it-IT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130001"/>
              </p:ext>
            </p:extLst>
          </p:nvPr>
        </p:nvGraphicFramePr>
        <p:xfrm>
          <a:off x="838198" y="5861478"/>
          <a:ext cx="6311902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11902"/>
              </a:tblGrid>
              <a:tr h="2311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2000" dirty="0" err="1">
                          <a:effectLst/>
                        </a:rPr>
                        <a:t>Dev.standard</a:t>
                      </a:r>
                      <a:r>
                        <a:rPr lang="it-IT" sz="2000" dirty="0">
                          <a:effectLst/>
                        </a:rPr>
                        <a:t> / radice quadrata del numero di accelerazione</a:t>
                      </a:r>
                      <a:endParaRPr lang="it-IT" sz="20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16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4294967295"/>
          </p:nvPr>
        </p:nvSpPr>
        <p:spPr>
          <a:xfrm>
            <a:off x="0" y="1825625"/>
            <a:ext cx="5181600" cy="4351338"/>
          </a:xfrm>
        </p:spPr>
        <p:txBody>
          <a:bodyPr/>
          <a:lstStyle/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07192"/>
              </p:ext>
            </p:extLst>
          </p:nvPr>
        </p:nvGraphicFramePr>
        <p:xfrm>
          <a:off x="763363" y="4379263"/>
          <a:ext cx="2627535" cy="4572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62753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MEDIA </a:t>
                      </a:r>
                      <a:r>
                        <a:rPr lang="it-IT" sz="1200" dirty="0" smtClean="0">
                          <a:effectLst/>
                        </a:rPr>
                        <a:t>ACCELERAZIONE</a:t>
                      </a:r>
                      <a:endParaRPr lang="it-IT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9,85875</a:t>
                      </a:r>
                      <a:endParaRPr lang="it-IT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943038"/>
              </p:ext>
            </p:extLst>
          </p:nvPr>
        </p:nvGraphicFramePr>
        <p:xfrm>
          <a:off x="763364" y="5350431"/>
          <a:ext cx="2627534" cy="38925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627534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DEV. STANDARD ACCELERAZIONE</a:t>
                      </a:r>
                      <a:endParaRPr lang="it-IT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  <a:tr h="206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0,097458782</a:t>
                      </a:r>
                      <a:endParaRPr lang="it-IT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755856"/>
              </p:ext>
            </p:extLst>
          </p:nvPr>
        </p:nvGraphicFramePr>
        <p:xfrm>
          <a:off x="763364" y="1406769"/>
          <a:ext cx="2627535" cy="245852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312371"/>
                <a:gridCol w="1315164"/>
              </a:tblGrid>
              <a:tr h="576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ACCELERAZIONE</a:t>
                      </a:r>
                      <a:endParaRPr lang="it-IT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ERRORE</a:t>
                      </a:r>
                      <a:endParaRPr lang="it-IT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  <a:tr h="231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9,95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1,05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9,75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0,7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  <a:tr h="2317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9,99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0,5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  <a:tr h="240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9,8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0,39</a:t>
                      </a:r>
                      <a:endParaRPr lang="it-IT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  <a:tr h="222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9,85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0,3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  <a:tr h="2222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9,97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0,3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  <a:tr h="240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9,8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0,3</a:t>
                      </a:r>
                      <a:endParaRPr lang="it-IT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  <a:tr h="240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9,76</a:t>
                      </a:r>
                      <a:endParaRPr lang="it-IT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0,2</a:t>
                      </a:r>
                      <a:endParaRPr lang="it-IT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318410" y="713725"/>
            <a:ext cx="3451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Misure condotte con il cronometro</a:t>
            </a:r>
            <a:endParaRPr lang="it-IT" dirty="0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059640"/>
              </p:ext>
            </p:extLst>
          </p:nvPr>
        </p:nvGraphicFramePr>
        <p:xfrm>
          <a:off x="763364" y="6176963"/>
          <a:ext cx="2627534" cy="51396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627534"/>
              </a:tblGrid>
              <a:tr h="251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STANDARD ERROR</a:t>
                      </a:r>
                      <a:endParaRPr lang="it-IT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  <a:tr h="2627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0,034456883</a:t>
                      </a:r>
                      <a:endParaRPr lang="it-IT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6743700" y="713725"/>
            <a:ext cx="403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Misure condotte con il </a:t>
            </a:r>
            <a:r>
              <a:rPr lang="it-IT" dirty="0" err="1" smtClean="0"/>
              <a:t>cardiocronometro</a:t>
            </a:r>
            <a:endParaRPr lang="it-IT" dirty="0"/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902971"/>
              </p:ext>
            </p:extLst>
          </p:nvPr>
        </p:nvGraphicFramePr>
        <p:xfrm>
          <a:off x="7354214" y="1406770"/>
          <a:ext cx="2815590" cy="2458523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479068"/>
                <a:gridCol w="1336522"/>
              </a:tblGrid>
              <a:tr h="475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ACCELERAZIONE</a:t>
                      </a:r>
                      <a:endParaRPr lang="it-IT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ERRORE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  <a:tr h="236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6,17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0,22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  <a:tr h="236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7,9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0,19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  <a:tr h="236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9,34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0,17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  <a:tr h="236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10,5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0,16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  <a:tr h="236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9,75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0,12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  <a:tr h="236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9,87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0,11</a:t>
                      </a:r>
                      <a:endParaRPr lang="it-IT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  <a:tr h="251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8,96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0,08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  <a:tr h="3117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8,81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0,077</a:t>
                      </a:r>
                      <a:endParaRPr lang="it-IT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75909"/>
              </p:ext>
            </p:extLst>
          </p:nvPr>
        </p:nvGraphicFramePr>
        <p:xfrm>
          <a:off x="7354214" y="4379264"/>
          <a:ext cx="2815590" cy="4572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815590"/>
              </a:tblGrid>
              <a:tr h="240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MEDIA ACCELERAZIONE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</a:tr>
              <a:tr h="216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8,9125</a:t>
                      </a:r>
                      <a:endParaRPr lang="it-IT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146935"/>
              </p:ext>
            </p:extLst>
          </p:nvPr>
        </p:nvGraphicFramePr>
        <p:xfrm>
          <a:off x="7354214" y="5350431"/>
          <a:ext cx="2815590" cy="38869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815590"/>
              </a:tblGrid>
              <a:tr h="1943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DEV. STANDARD ACCELERAZIONE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</a:tr>
              <a:tr h="1943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1,356484427</a:t>
                      </a:r>
                      <a:endParaRPr lang="it-IT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763351"/>
              </p:ext>
            </p:extLst>
          </p:nvPr>
        </p:nvGraphicFramePr>
        <p:xfrm>
          <a:off x="7358024" y="6176963"/>
          <a:ext cx="2811780" cy="51396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811780"/>
              </a:tblGrid>
              <a:tr h="229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STANDARD ERROR</a:t>
                      </a:r>
                      <a:endParaRPr lang="it-IT" sz="120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</a:tr>
              <a:tr h="284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0,479589668</a:t>
                      </a:r>
                      <a:endParaRPr lang="it-IT" sz="1200" dirty="0"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5400" b="1" dirty="0" smtClean="0"/>
              <a:t>SCOPO</a:t>
            </a:r>
            <a:endParaRPr lang="it-IT" sz="5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56604" y="1825625"/>
            <a:ext cx="10397196" cy="39421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Ricavare l’accelerazione del moto compiuto da un pendolo a filo attraverso </a:t>
            </a:r>
            <a:r>
              <a:rPr lang="it-IT" dirty="0"/>
              <a:t>due metodi:</a:t>
            </a:r>
          </a:p>
          <a:p>
            <a:pPr lvl="0"/>
            <a:r>
              <a:rPr lang="it-IT" dirty="0"/>
              <a:t>Determinazione della retta di regressione lineare e determinazione dei coefficienti e quindi dell’accelerazione di gravità </a:t>
            </a:r>
            <a:r>
              <a:rPr lang="it-IT" i="1" dirty="0"/>
              <a:t>g</a:t>
            </a:r>
            <a:r>
              <a:rPr lang="it-IT" dirty="0"/>
              <a:t> e relativa incertezza. </a:t>
            </a:r>
          </a:p>
          <a:p>
            <a:pPr lvl="0"/>
            <a:r>
              <a:rPr lang="it-IT" dirty="0"/>
              <a:t>Determinazione dell’accelerazione come valore medio </a:t>
            </a:r>
            <a:r>
              <a:rPr lang="it-IT" dirty="0" smtClean="0"/>
              <a:t>e </a:t>
            </a:r>
            <a:r>
              <a:rPr lang="it-IT" dirty="0"/>
              <a:t>relativa incertezza con la propagazione degli errori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57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Conclusioni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it-IT" dirty="0"/>
              <a:t>Abbiamo ricavato l’accelerazione attraverso la regressione lineare e l’accelerazione media notando che l’accelerazione ricavata dalla regressione lineare è più precisa dell’accelerazione media ed ha </a:t>
            </a:r>
            <a:r>
              <a:rPr lang="it-IT" dirty="0" smtClean="0"/>
              <a:t>un errore standard minore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951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numCol="1" anchor="ctr"/>
          <a:lstStyle/>
          <a:p>
            <a:pPr algn="ctr"/>
            <a:r>
              <a:rPr lang="it-IT" dirty="0" smtClean="0"/>
              <a:t>Arnetoli Sofia</a:t>
            </a:r>
          </a:p>
          <a:p>
            <a:pPr algn="ctr"/>
            <a:r>
              <a:rPr lang="it-IT" dirty="0" smtClean="0"/>
              <a:t>Benelli Andrea</a:t>
            </a:r>
          </a:p>
          <a:p>
            <a:pPr algn="ctr"/>
            <a:r>
              <a:rPr lang="it-IT" dirty="0" smtClean="0"/>
              <a:t>Rossetti Alberto</a:t>
            </a:r>
          </a:p>
          <a:p>
            <a:pPr algn="ctr"/>
            <a:r>
              <a:rPr lang="it-IT" dirty="0" smtClean="0"/>
              <a:t>Vega </a:t>
            </a:r>
            <a:r>
              <a:rPr lang="it-IT" dirty="0" err="1" smtClean="0"/>
              <a:t>Matias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59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93261"/>
            <a:ext cx="10515600" cy="1325563"/>
          </a:xfrm>
        </p:spPr>
        <p:txBody>
          <a:bodyPr/>
          <a:lstStyle/>
          <a:p>
            <a:pPr algn="ctr"/>
            <a:r>
              <a:rPr lang="it-IT" b="1" dirty="0" smtClean="0"/>
              <a:t>APPARECCHIATURA DI MONTAGGIO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642" y="1825625"/>
            <a:ext cx="3264716" cy="4351338"/>
          </a:xfrm>
        </p:spPr>
      </p:pic>
    </p:spTree>
    <p:extLst>
      <p:ext uri="{BB962C8B-B14F-4D97-AF65-F5344CB8AC3E}">
        <p14:creationId xmlns:p14="http://schemas.microsoft.com/office/powerpoint/2010/main" val="195489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STRUMENTI DI MISURA</a:t>
            </a:r>
            <a:endParaRPr lang="it-IT" b="1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686168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BILANCIA                                   CALIBRO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6524368" y="1825625"/>
            <a:ext cx="4829432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 </a:t>
            </a:r>
            <a:r>
              <a:rPr lang="it-IT" dirty="0" smtClean="0"/>
              <a:t>                           CRONOMETRO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1" y="2499239"/>
            <a:ext cx="3175000" cy="413016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78" y="2499238"/>
            <a:ext cx="3098772" cy="41301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27" y="2499238"/>
            <a:ext cx="2743174" cy="41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424249"/>
            <a:ext cx="10515600" cy="5905114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 </a:t>
            </a:r>
            <a:r>
              <a:rPr lang="it-IT" dirty="0" smtClean="0"/>
              <a:t>                    RIGA                                                       FLESSOMETRO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720819"/>
            <a:ext cx="2998525" cy="387805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720820"/>
            <a:ext cx="3446151" cy="38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err="1" smtClean="0"/>
              <a:t>Cardiocronometro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Abbiamo stabilito che colui che aveva il battito più regolare </a:t>
            </a:r>
            <a:r>
              <a:rPr lang="it-IT" smtClean="0"/>
              <a:t>era Alberto Rossetti </a:t>
            </a:r>
            <a:r>
              <a:rPr lang="it-IT" dirty="0" smtClean="0"/>
              <a:t>e così dopo averlo fatto stendere su una sdraio (per far stabilizzare i suoi battiti) ha iniziato a contare il numero dei battiti dal suo polso.</a:t>
            </a:r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642" y="1825625"/>
            <a:ext cx="326471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3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OPERAZIONI E MISURE CONDOTTE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dirty="0" smtClean="0"/>
              <a:t>Determinare la massa del peso utilizzato con una bilancia.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dirty="0" smtClean="0"/>
              <a:t>Legare il peso al filo ed agganciarlo al morsetto di supporto.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dirty="0" smtClean="0"/>
              <a:t>Misurare il tempo che il pendolo impiega a compiere 10 oscillazioni (con il cronometro e </a:t>
            </a:r>
            <a:r>
              <a:rPr lang="it-IT" dirty="0" err="1" smtClean="0"/>
              <a:t>cardiocronometro</a:t>
            </a:r>
            <a:r>
              <a:rPr lang="it-IT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19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6" name="video-1517652579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12988" y="1825625"/>
            <a:ext cx="7566025" cy="4349750"/>
          </a:xfrm>
        </p:spPr>
      </p:pic>
    </p:spTree>
    <p:extLst>
      <p:ext uri="{BB962C8B-B14F-4D97-AF65-F5344CB8AC3E}">
        <p14:creationId xmlns:p14="http://schemas.microsoft.com/office/powerpoint/2010/main" val="158334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0" mute="1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/>
          <a:p>
            <a:pPr algn="ctr"/>
            <a:r>
              <a:rPr lang="it-IT" b="1" dirty="0" smtClean="0"/>
              <a:t>DATI DI MISURA</a:t>
            </a:r>
            <a:endParaRPr lang="it-IT" b="1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74555"/>
              </p:ext>
            </p:extLst>
          </p:nvPr>
        </p:nvGraphicFramePr>
        <p:xfrm>
          <a:off x="838200" y="2399721"/>
          <a:ext cx="3078892" cy="2530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5924"/>
                <a:gridCol w="1442968"/>
              </a:tblGrid>
              <a:tr h="54505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PERIODO DI OSCILLAZIONE (s)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LUNGHEZZA DEL FILO (m)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233596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u="none" strike="noStrike">
                          <a:effectLst/>
                        </a:rPr>
                        <a:t>0,63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0,1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22386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>
                          <a:effectLst/>
                        </a:rPr>
                        <a:t>0,9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u="none" strike="noStrike">
                          <a:effectLst/>
                        </a:rPr>
                        <a:t>0,2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223863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u="none" strike="noStrike">
                          <a:effectLst/>
                        </a:rPr>
                        <a:t>1,26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0,4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21413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>
                          <a:effectLst/>
                        </a:rPr>
                        <a:t>1,56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0,6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22386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>
                          <a:effectLst/>
                        </a:rPr>
                        <a:t>1,79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0,8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21413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>
                          <a:effectLst/>
                        </a:rPr>
                        <a:t>1,99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223863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>
                          <a:effectLst/>
                        </a:rPr>
                        <a:t>2,2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>
                          <a:effectLst/>
                        </a:rPr>
                        <a:t>1,2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23359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>
                          <a:effectLst/>
                        </a:rPr>
                        <a:t>2,38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>
                          <a:effectLst/>
                        </a:rPr>
                        <a:t>1,4</a:t>
                      </a:r>
                      <a:endParaRPr lang="fi-FI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19466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3,43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u="none" strike="noStrike" dirty="0">
                          <a:effectLst/>
                        </a:rPr>
                        <a:t>2,91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042188"/>
              </p:ext>
            </p:extLst>
          </p:nvPr>
        </p:nvGraphicFramePr>
        <p:xfrm>
          <a:off x="838200" y="5164545"/>
          <a:ext cx="3078892" cy="9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1510"/>
                <a:gridCol w="1547382"/>
              </a:tblGrid>
              <a:tr h="66682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ERRORE PERIODO DI OSCILLAZIONE(</a:t>
                      </a:r>
                      <a:r>
                        <a:rPr lang="it-IT" sz="1200" u="none" strike="noStrike" dirty="0" err="1">
                          <a:effectLst/>
                        </a:rPr>
                        <a:t>S</a:t>
                      </a:r>
                      <a:r>
                        <a:rPr lang="it-IT" sz="1200" u="none" strike="noStrike" dirty="0">
                          <a:effectLst/>
                        </a:rPr>
                        <a:t>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ERRORE LUNGHEZZA DEL FILO (M)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  <a:tr h="3222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0,03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0,001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5350477" y="2496065"/>
            <a:ext cx="496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/>
              <a:t>Periodo di oscillazione misurato con il cronometro</a:t>
            </a:r>
            <a:endParaRPr lang="it-IT" u="sng" dirty="0"/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690613"/>
              </p:ext>
            </p:extLst>
          </p:nvPr>
        </p:nvGraphicFramePr>
        <p:xfrm>
          <a:off x="5728342" y="2977978"/>
          <a:ext cx="4589550" cy="2829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07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866</Words>
  <Application>Microsoft Macintosh PowerPoint</Application>
  <PresentationFormat>Widescreen</PresentationFormat>
  <Paragraphs>364</Paragraphs>
  <Slides>21</Slides>
  <Notes>3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Calibri</vt:lpstr>
      <vt:lpstr>Calibri Light</vt:lpstr>
      <vt:lpstr>Symbol</vt:lpstr>
      <vt:lpstr>Times</vt:lpstr>
      <vt:lpstr>Times New Roman</vt:lpstr>
      <vt:lpstr>Arial</vt:lpstr>
      <vt:lpstr>Tema di Office</vt:lpstr>
      <vt:lpstr>PENDOLO A FILO</vt:lpstr>
      <vt:lpstr>SCOPO</vt:lpstr>
      <vt:lpstr>APPARECCHIATURA DI MONTAGGIO</vt:lpstr>
      <vt:lpstr>STRUMENTI DI MISURA</vt:lpstr>
      <vt:lpstr>Presentazione di PowerPoint</vt:lpstr>
      <vt:lpstr>Cardiocronometro</vt:lpstr>
      <vt:lpstr>OPERAZIONI E MISURE CONDOTTE</vt:lpstr>
      <vt:lpstr> </vt:lpstr>
      <vt:lpstr>DATI DI MISURA</vt:lpstr>
      <vt:lpstr>Presentazione di PowerPoint</vt:lpstr>
      <vt:lpstr>Presentazione di PowerPoint</vt:lpstr>
      <vt:lpstr>Presentazione di PowerPoint</vt:lpstr>
      <vt:lpstr>ELABORAZIONE DATI SPERIMENTALI</vt:lpstr>
      <vt:lpstr>Metodo 1</vt:lpstr>
      <vt:lpstr>Presentazione di PowerPoint</vt:lpstr>
      <vt:lpstr>Presentazione di PowerPoint</vt:lpstr>
      <vt:lpstr>Presentazione di PowerPoint</vt:lpstr>
      <vt:lpstr>Metodo 2</vt:lpstr>
      <vt:lpstr>Presentazione di PowerPoint</vt:lpstr>
      <vt:lpstr>Conclusioni</vt:lpstr>
      <vt:lpstr>Presentazione di PowerPoint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PENDOLO A FILO</dc:title>
  <dc:creator>Sofia Arnetoli</dc:creator>
  <cp:lastModifiedBy>Sofia Arnetoli</cp:lastModifiedBy>
  <cp:revision>70</cp:revision>
  <dcterms:created xsi:type="dcterms:W3CDTF">2018-02-03T10:31:32Z</dcterms:created>
  <dcterms:modified xsi:type="dcterms:W3CDTF">2018-02-23T22:50:18Z</dcterms:modified>
</cp:coreProperties>
</file>