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2" r:id="rId9"/>
    <p:sldId id="263" r:id="rId10"/>
    <p:sldId id="266" r:id="rId11"/>
    <p:sldId id="267" r:id="rId12"/>
    <p:sldId id="268" r:id="rId13"/>
    <p:sldId id="264" r:id="rId14"/>
    <p:sldId id="269" r:id="rId15"/>
    <p:sldId id="270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65" autoAdjust="0"/>
    <p:restoredTop sz="94660"/>
  </p:normalViewPr>
  <p:slideViewPr>
    <p:cSldViewPr snapToGrid="0">
      <p:cViewPr varScale="1">
        <p:scale>
          <a:sx n="74" d="100"/>
          <a:sy n="74" d="100"/>
        </p:scale>
        <p:origin x="6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Dati%20nuovi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Dati%20nuovi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Dati%20nuovi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Dati%20nuov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lang="it-IT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defRPr>
            </a:pPr>
            <a:r>
              <a:rPr lang="it-IT" sz="4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Molla </a:t>
            </a:r>
            <a:r>
              <a:rPr lang="el-GR" sz="4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α</a:t>
            </a:r>
            <a:endParaRPr lang="it-IT" sz="4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62905940285483"/>
          <c:y val="0.18067320552831001"/>
          <c:w val="0.666895219098672"/>
          <c:h val="0.63441818992420895"/>
        </c:manualLayout>
      </c:layout>
      <c:scatterChart>
        <c:scatterStyle val="lineMarker"/>
        <c:varyColors val="0"/>
        <c:ser>
          <c:idx val="0"/>
          <c:order val="0"/>
          <c:spPr>
            <a:ln w="28800">
              <a:noFill/>
            </a:ln>
          </c:spPr>
          <c:marker>
            <c:symbol val="circle"/>
            <c:size val="13"/>
            <c:spPr>
              <a:solidFill>
                <a:srgbClr val="FF420E"/>
              </a:solidFill>
            </c:spPr>
          </c:marker>
          <c:xVal>
            <c:numRef>
              <c:f>'Cacloli nascosti'!$D$31:$D$35</c:f>
              <c:numCache>
                <c:formatCode>General</c:formatCode>
                <c:ptCount val="5"/>
                <c:pt idx="0">
                  <c:v>0.05</c:v>
                </c:pt>
                <c:pt idx="1">
                  <c:v>7.4999999999999997E-2</c:v>
                </c:pt>
                <c:pt idx="2">
                  <c:v>0.1</c:v>
                </c:pt>
                <c:pt idx="3">
                  <c:v>0.125</c:v>
                </c:pt>
                <c:pt idx="4">
                  <c:v>0.15</c:v>
                </c:pt>
              </c:numCache>
            </c:numRef>
          </c:xVal>
          <c:yVal>
            <c:numRef>
              <c:f>'Cacloli nascosti'!$C$24:$C$28</c:f>
              <c:numCache>
                <c:formatCode>General</c:formatCode>
                <c:ptCount val="5"/>
                <c:pt idx="0" formatCode="0.0000">
                  <c:v>5.0140000000000004E-2</c:v>
                </c:pt>
                <c:pt idx="1">
                  <c:v>7.5019999999999989E-2</c:v>
                </c:pt>
                <c:pt idx="2">
                  <c:v>0.10012</c:v>
                </c:pt>
                <c:pt idx="3">
                  <c:v>0.12536</c:v>
                </c:pt>
                <c:pt idx="4">
                  <c:v>0.15015999999999999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costante</c15:sqref>
                        </c15:formulaRef>
                      </c:ext>
                    </c:extLst>
                    <c:strCache>
                      <c:ptCount val="1"/>
                      <c:pt idx="0">
                        <c:v>costante</c:v>
                      </c:pt>
                    </c:strCache>
                  </c:strRef>
                </c15:tx>
              </c15:filteredSeries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7755360"/>
        <c:axId val="467759168"/>
      </c:scatterChart>
      <c:valAx>
        <c:axId val="467755360"/>
        <c:scaling>
          <c:orientation val="minMax"/>
        </c:scaling>
        <c:delete val="0"/>
        <c:axPos val="b"/>
        <c:majorGridlines>
          <c:spPr>
            <a:ln>
              <a:solidFill>
                <a:srgbClr val="B3B3B3"/>
              </a:solidFill>
            </a:ln>
          </c:spPr>
        </c:majorGridlines>
        <c:minorGridlines/>
        <c:title>
          <c:tx>
            <c:rich>
              <a:bodyPr rot="0"/>
              <a:lstStyle/>
              <a:p>
                <a:pPr>
                  <a:defRPr lang="it-IT" sz="9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defRPr>
                </a:pPr>
                <a:r>
                  <a:rPr lang="it-IT" sz="9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Variazione spazio ΔL (m 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lang="it-IT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defRPr>
            </a:pPr>
            <a:endParaRPr lang="it-IT"/>
          </a:p>
        </c:txPr>
        <c:crossAx val="467759168"/>
        <c:crosses val="autoZero"/>
        <c:crossBetween val="midCat"/>
        <c:minorUnit val="2.5000000000000005E-2"/>
      </c:valAx>
      <c:valAx>
        <c:axId val="467759168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 rot="-5400000"/>
              <a:lstStyle/>
              <a:p>
                <a:pPr>
                  <a:defRPr lang="it-IT" sz="9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defRPr>
                </a:pPr>
                <a:r>
                  <a:rPr lang="it-IT" sz="9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Massa M (kg)</a:t>
                </a:r>
              </a:p>
            </c:rich>
          </c:tx>
          <c:overlay val="0"/>
        </c:title>
        <c:numFmt formatCode="0.0000" sourceLinked="0"/>
        <c:majorTickMark val="out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lang="it-IT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defRPr>
            </a:pPr>
            <a:endParaRPr lang="it-IT"/>
          </a:p>
        </c:txPr>
        <c:crossAx val="467755360"/>
        <c:crosses val="autoZero"/>
        <c:crossBetween val="midCat"/>
      </c:valAx>
      <c:spPr>
        <a:noFill/>
        <a:ln>
          <a:solidFill>
            <a:srgbClr val="B3B3B3"/>
          </a:solidFill>
        </a:ln>
      </c:spPr>
    </c:plotArea>
    <c:plotVisOnly val="1"/>
    <c:dispBlanksAs val="span"/>
    <c:showDLblsOverMax val="1"/>
  </c:chart>
  <c:spPr>
    <a:solidFill>
      <a:srgbClr val="FFFFFF"/>
    </a:solidFill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lang="it-IT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defRPr>
            </a:pPr>
            <a:r>
              <a:rPr lang="it-IT" sz="4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Molla</a:t>
            </a:r>
            <a:r>
              <a:rPr lang="it-IT" sz="13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l-GR" sz="4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β</a:t>
            </a:r>
            <a:endParaRPr lang="it-IT" sz="4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800">
              <a:noFill/>
            </a:ln>
          </c:spPr>
          <c:marker>
            <c:symbol val="circle"/>
            <c:size val="13"/>
            <c:spPr>
              <a:solidFill>
                <a:srgbClr val="FF420E"/>
              </a:solidFill>
            </c:spPr>
          </c:marker>
          <c:xVal>
            <c:numRef>
              <c:f>'Cacloli nascosti'!$D$68:$D$72</c:f>
              <c:numCache>
                <c:formatCode>General</c:formatCode>
                <c:ptCount val="5"/>
                <c:pt idx="0">
                  <c:v>0.02</c:v>
                </c:pt>
                <c:pt idx="1">
                  <c:v>0.03</c:v>
                </c:pt>
                <c:pt idx="2">
                  <c:v>0.04</c:v>
                </c:pt>
                <c:pt idx="3">
                  <c:v>0.05</c:v>
                </c:pt>
                <c:pt idx="4">
                  <c:v>0.06</c:v>
                </c:pt>
              </c:numCache>
            </c:numRef>
          </c:xVal>
          <c:yVal>
            <c:numRef>
              <c:f>'Cacloli nascosti'!$C$61:$C$65</c:f>
              <c:numCache>
                <c:formatCode>General</c:formatCode>
                <c:ptCount val="5"/>
                <c:pt idx="0">
                  <c:v>5.0140000000000004E-2</c:v>
                </c:pt>
                <c:pt idx="1">
                  <c:v>7.5019999999999989E-2</c:v>
                </c:pt>
                <c:pt idx="2">
                  <c:v>0.10012</c:v>
                </c:pt>
                <c:pt idx="3">
                  <c:v>0.12536</c:v>
                </c:pt>
                <c:pt idx="4">
                  <c:v>0.15015999999999999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costante</c15:sqref>
                        </c15:formulaRef>
                      </c:ext>
                    </c:extLst>
                    <c:strCache>
                      <c:ptCount val="1"/>
                      <c:pt idx="0">
                        <c:v>costante</c:v>
                      </c:pt>
                    </c:strCache>
                  </c:strRef>
                </c15:tx>
              </c15:filteredSeries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7747200"/>
        <c:axId val="467748288"/>
      </c:scatterChart>
      <c:valAx>
        <c:axId val="467747200"/>
        <c:scaling>
          <c:orientation val="minMax"/>
        </c:scaling>
        <c:delete val="0"/>
        <c:axPos val="b"/>
        <c:minorGridlines>
          <c:spPr>
            <a:ln w="6350"/>
          </c:spPr>
        </c:minorGridlines>
        <c:title>
          <c:tx>
            <c:rich>
              <a:bodyPr rot="0"/>
              <a:lstStyle/>
              <a:p>
                <a:pPr>
                  <a:defRPr lang="it-IT" sz="9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defRPr>
                </a:pPr>
                <a:r>
                  <a:rPr lang="it-IT" sz="9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variazione spazio ΔL (m )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lang="it-IT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defRPr>
            </a:pPr>
            <a:endParaRPr lang="it-IT"/>
          </a:p>
        </c:txPr>
        <c:crossAx val="467748288"/>
        <c:crosses val="autoZero"/>
        <c:crossBetween val="midCat"/>
        <c:minorUnit val="5.000000000000001E-3"/>
      </c:valAx>
      <c:valAx>
        <c:axId val="467748288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 rot="-5400000"/>
              <a:lstStyle/>
              <a:p>
                <a:pPr>
                  <a:defRPr lang="it-IT" sz="9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defRPr>
                </a:pPr>
                <a:r>
                  <a:rPr lang="it-IT" sz="9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Massa M (kg )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lang="it-IT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defRPr>
            </a:pPr>
            <a:endParaRPr lang="it-IT"/>
          </a:p>
        </c:txPr>
        <c:crossAx val="467747200"/>
        <c:crosses val="autoZero"/>
        <c:crossBetween val="midCat"/>
      </c:valAx>
      <c:spPr>
        <a:noFill/>
        <a:ln>
          <a:solidFill>
            <a:srgbClr val="B3B3B3"/>
          </a:solidFill>
        </a:ln>
      </c:spPr>
    </c:plotArea>
    <c:plotVisOnly val="1"/>
    <c:dispBlanksAs val="span"/>
    <c:showDLblsOverMax val="1"/>
  </c:chart>
  <c:spPr>
    <a:solidFill>
      <a:srgbClr val="FFFFFF"/>
    </a:solidFill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lang="it-IT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defRPr>
            </a:pPr>
            <a:r>
              <a:rPr lang="it-IT" sz="4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Molla </a:t>
            </a:r>
            <a:r>
              <a:rPr lang="el-GR" sz="4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α</a:t>
            </a:r>
            <a:endParaRPr lang="it-IT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c:rich>
      </c:tx>
      <c:layout>
        <c:manualLayout>
          <c:xMode val="edge"/>
          <c:yMode val="edge"/>
          <c:x val="0.42253379265091862"/>
          <c:y val="0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800">
              <a:noFill/>
            </a:ln>
          </c:spPr>
          <c:marker>
            <c:symbol val="circle"/>
            <c:size val="13"/>
            <c:spPr>
              <a:solidFill>
                <a:srgbClr val="FF420E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'Cacloli nascosti'!$Q$24:$Q$28</c:f>
              <c:numCache>
                <c:formatCode>General</c:formatCode>
                <c:ptCount val="5"/>
                <c:pt idx="0">
                  <c:v>0.20770806249999998</c:v>
                </c:pt>
                <c:pt idx="1">
                  <c:v>0.30470399999999992</c:v>
                </c:pt>
                <c:pt idx="2">
                  <c:v>0.41120156250000001</c:v>
                </c:pt>
                <c:pt idx="3">
                  <c:v>0.49561599999999995</c:v>
                </c:pt>
                <c:pt idx="4">
                  <c:v>0.59059224999999993</c:v>
                </c:pt>
              </c:numCache>
            </c:numRef>
          </c:xVal>
          <c:yVal>
            <c:numRef>
              <c:f>'Cacloli nascosti'!$C$24:$C$28</c:f>
              <c:numCache>
                <c:formatCode>General</c:formatCode>
                <c:ptCount val="5"/>
                <c:pt idx="0" formatCode="0.0000">
                  <c:v>5.0140000000000004E-2</c:v>
                </c:pt>
                <c:pt idx="1">
                  <c:v>7.5019999999999989E-2</c:v>
                </c:pt>
                <c:pt idx="2">
                  <c:v>0.10012</c:v>
                </c:pt>
                <c:pt idx="3">
                  <c:v>0.12536</c:v>
                </c:pt>
                <c:pt idx="4">
                  <c:v>0.15015999999999999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costante</c15:sqref>
                        </c15:formulaRef>
                      </c:ext>
                    </c:extLst>
                    <c:strCache>
                      <c:ptCount val="1"/>
                      <c:pt idx="0">
                        <c:v>costante</c:v>
                      </c:pt>
                    </c:strCache>
                  </c:strRef>
                </c15:tx>
              </c15:filteredSeries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7756448"/>
        <c:axId val="467746112"/>
      </c:scatterChart>
      <c:valAx>
        <c:axId val="467756448"/>
        <c:scaling>
          <c:orientation val="minMax"/>
        </c:scaling>
        <c:delete val="0"/>
        <c:axPos val="b"/>
        <c:minorGridlines/>
        <c:title>
          <c:tx>
            <c:rich>
              <a:bodyPr rot="0"/>
              <a:lstStyle/>
              <a:p>
                <a:pPr>
                  <a:defRPr lang="it-IT" sz="9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defRPr>
                </a:pPr>
                <a:r>
                  <a:rPr lang="it-IT" sz="9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Tempo 1 oscillazione T^2 (s^2 )</a:t>
                </a:r>
              </a:p>
            </c:rich>
          </c:tx>
          <c:layout>
            <c:manualLayout>
              <c:xMode val="edge"/>
              <c:yMode val="edge"/>
              <c:x val="0.32978108595800526"/>
              <c:y val="0.95807451151939338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lang="it-IT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defRPr>
            </a:pPr>
            <a:endParaRPr lang="it-IT"/>
          </a:p>
        </c:txPr>
        <c:crossAx val="467746112"/>
        <c:crosses val="autoZero"/>
        <c:crossBetween val="midCat"/>
        <c:minorUnit val="5.000000000000001E-2"/>
      </c:valAx>
      <c:valAx>
        <c:axId val="467746112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 rot="-5400000"/>
              <a:lstStyle/>
              <a:p>
                <a:pPr>
                  <a:defRPr lang="it-IT" sz="9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defRPr>
                </a:pPr>
                <a:r>
                  <a:rPr lang="it-IT" sz="9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Massa M (kg ) </a:t>
                </a:r>
              </a:p>
            </c:rich>
          </c:tx>
          <c:layout/>
          <c:overlay val="0"/>
        </c:title>
        <c:numFmt formatCode="0.0000" sourceLinked="0"/>
        <c:majorTickMark val="out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lang="it-IT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defRPr>
            </a:pPr>
            <a:endParaRPr lang="it-IT"/>
          </a:p>
        </c:txPr>
        <c:crossAx val="467756448"/>
        <c:crosses val="autoZero"/>
        <c:crossBetween val="midCat"/>
      </c:valAx>
      <c:spPr>
        <a:noFill/>
        <a:ln>
          <a:solidFill>
            <a:srgbClr val="B3B3B3"/>
          </a:solidFill>
        </a:ln>
      </c:spPr>
    </c:plotArea>
    <c:plotVisOnly val="1"/>
    <c:dispBlanksAs val="span"/>
    <c:showDLblsOverMax val="1"/>
  </c:chart>
  <c:spPr>
    <a:solidFill>
      <a:srgbClr val="FFFFFF"/>
    </a:solidFill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lang="it-IT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defRPr>
            </a:pPr>
            <a:r>
              <a:rPr lang="it-IT" sz="4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Molla </a:t>
            </a:r>
            <a:r>
              <a:rPr lang="el-GR" sz="4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β</a:t>
            </a:r>
            <a:r>
              <a:rPr lang="it-IT" sz="4400" b="0" strike="noStrike" spc="-1" baseline="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it-IT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c:rich>
      </c:tx>
      <c:layout>
        <c:manualLayout>
          <c:xMode val="edge"/>
          <c:yMode val="edge"/>
          <c:x val="0.45215624999999998"/>
          <c:y val="0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800">
              <a:noFill/>
            </a:ln>
          </c:spPr>
          <c:marker>
            <c:symbol val="circle"/>
            <c:size val="13"/>
            <c:spPr>
              <a:solidFill>
                <a:srgbClr val="FF420E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'Cacloli nascosti'!$Q$24:$Q$28</c:f>
              <c:numCache>
                <c:formatCode>General</c:formatCode>
                <c:ptCount val="5"/>
                <c:pt idx="0">
                  <c:v>0.20770806249999998</c:v>
                </c:pt>
                <c:pt idx="1">
                  <c:v>0.30470399999999992</c:v>
                </c:pt>
                <c:pt idx="2">
                  <c:v>0.41120156250000001</c:v>
                </c:pt>
                <c:pt idx="3">
                  <c:v>0.49561599999999995</c:v>
                </c:pt>
                <c:pt idx="4">
                  <c:v>0.59059224999999993</c:v>
                </c:pt>
              </c:numCache>
            </c:numRef>
          </c:xVal>
          <c:yVal>
            <c:numRef>
              <c:f>'Cacloli nascosti'!$C$24:$C$28</c:f>
              <c:numCache>
                <c:formatCode>General</c:formatCode>
                <c:ptCount val="5"/>
                <c:pt idx="0" formatCode="0.0000">
                  <c:v>5.0140000000000004E-2</c:v>
                </c:pt>
                <c:pt idx="1">
                  <c:v>7.5019999999999989E-2</c:v>
                </c:pt>
                <c:pt idx="2">
                  <c:v>0.10012</c:v>
                </c:pt>
                <c:pt idx="3">
                  <c:v>0.12536</c:v>
                </c:pt>
                <c:pt idx="4">
                  <c:v>0.15015999999999999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costante</c15:sqref>
                        </c15:formulaRef>
                      </c:ext>
                    </c:extLst>
                    <c:strCache>
                      <c:ptCount val="1"/>
                      <c:pt idx="0">
                        <c:v>costante</c:v>
                      </c:pt>
                    </c:strCache>
                  </c:strRef>
                </c15:tx>
              </c15:filteredSeries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7759712"/>
        <c:axId val="467760256"/>
      </c:scatterChart>
      <c:valAx>
        <c:axId val="467759712"/>
        <c:scaling>
          <c:orientation val="minMax"/>
        </c:scaling>
        <c:delete val="0"/>
        <c:axPos val="b"/>
        <c:minorGridlines/>
        <c:title>
          <c:tx>
            <c:rich>
              <a:bodyPr rot="0"/>
              <a:lstStyle/>
              <a:p>
                <a:pPr>
                  <a:defRPr lang="it-IT" sz="9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defRPr>
                </a:pPr>
                <a:r>
                  <a:rPr lang="it-IT" sz="9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Tempo 1 oscillazione T^2 (s^2 )</a:t>
                </a:r>
              </a:p>
            </c:rich>
          </c:tx>
          <c:layout>
            <c:manualLayout>
              <c:xMode val="edge"/>
              <c:yMode val="edge"/>
              <c:x val="0.33290608595800525"/>
              <c:y val="0.95992636337124526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lang="it-IT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defRPr>
            </a:pPr>
            <a:endParaRPr lang="it-IT"/>
          </a:p>
        </c:txPr>
        <c:crossAx val="467760256"/>
        <c:crosses val="autoZero"/>
        <c:crossBetween val="midCat"/>
        <c:minorUnit val="5.000000000000001E-2"/>
      </c:valAx>
      <c:valAx>
        <c:axId val="467760256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 rot="-5400000"/>
              <a:lstStyle/>
              <a:p>
                <a:pPr>
                  <a:defRPr lang="it-IT" sz="9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defRPr>
                </a:pPr>
                <a:r>
                  <a:rPr lang="it-IT" sz="9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Massa M (kg ) </a:t>
                </a:r>
              </a:p>
            </c:rich>
          </c:tx>
          <c:layout/>
          <c:overlay val="0"/>
        </c:title>
        <c:numFmt formatCode="0.0000" sourceLinked="0"/>
        <c:majorTickMark val="out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lang="it-IT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defRPr>
            </a:pPr>
            <a:endParaRPr lang="it-IT"/>
          </a:p>
        </c:txPr>
        <c:crossAx val="467759712"/>
        <c:crosses val="autoZero"/>
        <c:crossBetween val="midCat"/>
      </c:valAx>
      <c:spPr>
        <a:noFill/>
        <a:ln>
          <a:solidFill>
            <a:srgbClr val="B3B3B3"/>
          </a:solidFill>
        </a:ln>
      </c:spPr>
    </c:plotArea>
    <c:plotVisOnly val="1"/>
    <c:dispBlanksAs val="span"/>
    <c:showDLblsOverMax val="1"/>
  </c:chart>
  <c:spPr>
    <a:solidFill>
      <a:srgbClr val="FFFFFF"/>
    </a:solidFill>
    <a:ln>
      <a:noFill/>
    </a:ln>
  </c:sp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FDA86-04BD-4E13-AABC-989B6B91FC70}" type="datetimeFigureOut">
              <a:rPr lang="it-IT" smtClean="0"/>
              <a:t>20/02/2018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CD28-21EB-4C4E-B4B9-56B68474D0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0445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FDA86-04BD-4E13-AABC-989B6B91FC70}" type="datetimeFigureOut">
              <a:rPr lang="it-IT" smtClean="0"/>
              <a:t>20/02/2018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CD28-21EB-4C4E-B4B9-56B68474D0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7668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FDA86-04BD-4E13-AABC-989B6B91FC70}" type="datetimeFigureOut">
              <a:rPr lang="it-IT" smtClean="0"/>
              <a:t>20/02/2018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CD28-21EB-4C4E-B4B9-56B68474D0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366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FDA86-04BD-4E13-AABC-989B6B91FC70}" type="datetimeFigureOut">
              <a:rPr lang="it-IT" smtClean="0"/>
              <a:t>20/02/2018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CD28-21EB-4C4E-B4B9-56B68474D0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532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FDA86-04BD-4E13-AABC-989B6B91FC70}" type="datetimeFigureOut">
              <a:rPr lang="it-IT" smtClean="0"/>
              <a:t>20/02/2018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CD28-21EB-4C4E-B4B9-56B68474D0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422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FDA86-04BD-4E13-AABC-989B6B91FC70}" type="datetimeFigureOut">
              <a:rPr lang="it-IT" smtClean="0"/>
              <a:t>20/02/2018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CD28-21EB-4C4E-B4B9-56B68474D0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5462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FDA86-04BD-4E13-AABC-989B6B91FC70}" type="datetimeFigureOut">
              <a:rPr lang="it-IT" smtClean="0"/>
              <a:t>20/02/2018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CD28-21EB-4C4E-B4B9-56B68474D0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0371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FDA86-04BD-4E13-AABC-989B6B91FC70}" type="datetimeFigureOut">
              <a:rPr lang="it-IT" smtClean="0"/>
              <a:t>20/02/2018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CD28-21EB-4C4E-B4B9-56B68474D0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1033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FDA86-04BD-4E13-AABC-989B6B91FC70}" type="datetimeFigureOut">
              <a:rPr lang="it-IT" smtClean="0"/>
              <a:t>20/02/2018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CD28-21EB-4C4E-B4B9-56B68474D0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207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FDA86-04BD-4E13-AABC-989B6B91FC70}" type="datetimeFigureOut">
              <a:rPr lang="it-IT" smtClean="0"/>
              <a:t>20/02/2018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CD28-21EB-4C4E-B4B9-56B68474D0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4137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FDA86-04BD-4E13-AABC-989B6B91FC70}" type="datetimeFigureOut">
              <a:rPr lang="it-IT" smtClean="0"/>
              <a:t>20/02/2018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CD28-21EB-4C4E-B4B9-56B68474D0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1609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FDA86-04BD-4E13-AABC-989B6B91FC70}" type="datetimeFigureOut">
              <a:rPr lang="it-IT" smtClean="0"/>
              <a:t>20/02/2018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FCD28-21EB-4C4E-B4B9-56B68474D0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3979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736336"/>
            <a:ext cx="12192000" cy="10515175"/>
          </a:xfrm>
          <a:prstGeom prst="rect">
            <a:avLst/>
          </a:prstGeom>
          <a:effectLst>
            <a:glow rad="127000">
              <a:schemeClr val="accent1"/>
            </a:glow>
            <a:outerShdw dist="50800" sx="1000" sy="1000" algn="ctr" rotWithShape="0">
              <a:srgbClr val="000000"/>
            </a:outerShdw>
            <a:reflection stA="94000" endPos="65000" dist="50800" dir="5400000" sy="-100000" algn="bl" rotWithShape="0"/>
          </a:effec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923309" y="-760949"/>
            <a:ext cx="9144000" cy="2387600"/>
          </a:xfrm>
        </p:spPr>
        <p:txBody>
          <a:bodyPr>
            <a:normAutofit/>
          </a:bodyPr>
          <a:lstStyle/>
          <a:p>
            <a:r>
              <a:rPr lang="it-IT" sz="8000" dirty="0" smtClean="0"/>
              <a:t>PENDOLO A MOLLA</a:t>
            </a:r>
            <a:endParaRPr lang="it-IT" sz="8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985655" y="1626651"/>
            <a:ext cx="9144000" cy="1655762"/>
          </a:xfrm>
        </p:spPr>
        <p:txBody>
          <a:bodyPr/>
          <a:lstStyle/>
          <a:p>
            <a:r>
              <a:rPr lang="it-IT" dirty="0" smtClean="0"/>
              <a:t>Attività ASL fisica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508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958485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2713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180217-WA00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-1033844" y="1030484"/>
            <a:ext cx="7526377" cy="5458691"/>
          </a:xfrm>
          <a:prstGeom prst="rect">
            <a:avLst/>
          </a:prstGeom>
        </p:spPr>
      </p:pic>
      <p:pic>
        <p:nvPicPr>
          <p:cNvPr id="5" name="VID-20180217-WA002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>
            <a:off x="3993571" y="1461760"/>
            <a:ext cx="9663545" cy="673330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72953" y="2166869"/>
            <a:ext cx="6465194" cy="2524259"/>
          </a:xfrm>
        </p:spPr>
        <p:txBody>
          <a:bodyPr>
            <a:normAutofit/>
          </a:bodyPr>
          <a:lstStyle/>
          <a:p>
            <a:pPr algn="ctr"/>
            <a:r>
              <a:rPr lang="it-IT" sz="6600" dirty="0" smtClean="0"/>
              <a:t>Caso dinamico</a:t>
            </a:r>
            <a:endParaRPr lang="it-IT" sz="6600" dirty="0"/>
          </a:p>
        </p:txBody>
      </p:sp>
    </p:spTree>
    <p:extLst>
      <p:ext uri="{BB962C8B-B14F-4D97-AF65-F5344CB8AC3E}">
        <p14:creationId xmlns:p14="http://schemas.microsoft.com/office/powerpoint/2010/main" val="196901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Molla </a:t>
            </a:r>
            <a:r>
              <a:rPr lang="el-GR" dirty="0" smtClean="0"/>
              <a:t>α</a:t>
            </a:r>
            <a:endParaRPr lang="it-IT" dirty="0"/>
          </a:p>
        </p:txBody>
      </p:sp>
      <p:graphicFrame>
        <p:nvGraphicFramePr>
          <p:cNvPr id="6" name="Segnaposto contenut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6807526"/>
              </p:ext>
            </p:extLst>
          </p:nvPr>
        </p:nvGraphicFramePr>
        <p:xfrm>
          <a:off x="103030" y="1690690"/>
          <a:ext cx="11990234" cy="37881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15354"/>
                <a:gridCol w="1415354"/>
                <a:gridCol w="1415354"/>
                <a:gridCol w="1415354"/>
                <a:gridCol w="1415354"/>
                <a:gridCol w="1392339"/>
                <a:gridCol w="2071250"/>
                <a:gridCol w="1449875"/>
              </a:tblGrid>
              <a:tr h="1005422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Massa (±0,01)g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Tempo 1 (±0,01)s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Tempo 2 (±0,01)s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Tempo 3 (±0,01)s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Tempo 4 (±0,01)s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it-IT" sz="1800" u="none" strike="noStrike" dirty="0">
                          <a:effectLst/>
                        </a:rPr>
                        <a:t>Media 1 oscillazione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Costante elastica (ipotetica)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Media costanti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55482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50,14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4,53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4,59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4,66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4,45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0,45575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9,529951967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9,777029348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55482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75,02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5,56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5,54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5,60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5,38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0,552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9,719829371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Deviazione standard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55482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100,12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6,53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6,30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6,30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6,52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0,64125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9,612266905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0,225174071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55482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125,36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7,13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7,09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7,02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6,92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0,704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9,985582449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Errore standard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55482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150,16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7,72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7,68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7,62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7,72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0,7685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10,03751605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0,112587036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942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egnaposto contenut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289579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721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Molla </a:t>
            </a:r>
            <a:r>
              <a:rPr lang="el-GR" dirty="0" smtClean="0"/>
              <a:t>β</a:t>
            </a:r>
            <a:endParaRPr lang="it-IT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8278508"/>
              </p:ext>
            </p:extLst>
          </p:nvPr>
        </p:nvGraphicFramePr>
        <p:xfrm>
          <a:off x="128791" y="1690688"/>
          <a:ext cx="11887197" cy="42335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3191"/>
                <a:gridCol w="1403191"/>
                <a:gridCol w="1403191"/>
                <a:gridCol w="1403191"/>
                <a:gridCol w="1403191"/>
                <a:gridCol w="1380375"/>
                <a:gridCol w="2053451"/>
                <a:gridCol w="1437416"/>
              </a:tblGrid>
              <a:tr h="1093125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Massa (±0,01)g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Tempo 1 (±0,01)s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Tempo 2 (±0,01)s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Tempo 3 (±0,01)s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Tempo 4 (±0,01)s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u="none" strike="noStrike" dirty="0">
                          <a:effectLst/>
                        </a:rPr>
                        <a:t>Media 1 oscillazione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Costante elastica (ipotetica)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Media costanti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634133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50,14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2,89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2,80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2,78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2,90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0,28425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24,49870452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24,38404783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634133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75,02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3,31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3,42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3,50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3,66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0,34725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24,56135305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Deviazione standard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634133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100,12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3,92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3,92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4,00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4,17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0,40025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24,67276922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0,378164795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634133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125,36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4,43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4,50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4,66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4,68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0,45675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23,72256297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Errore standard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603936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150,16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4,59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5,04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5,05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5,01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0,49225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24,4648494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0,189082397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635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634561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06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Apparecchiatura di montaggio</a:t>
            </a:r>
            <a:endParaRPr lang="it-IT" dirty="0"/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Asta con sostegno in metallo</a:t>
            </a:r>
            <a:endParaRPr lang="it-IT" dirty="0"/>
          </a:p>
        </p:txBody>
      </p:sp>
      <p:pic>
        <p:nvPicPr>
          <p:cNvPr id="2" name="Segnaposto contenuto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7" y="2505075"/>
            <a:ext cx="3847365" cy="3684588"/>
          </a:xfrm>
        </p:spPr>
      </p:pic>
      <p:sp>
        <p:nvSpPr>
          <p:cNvPr id="10" name="Segnaposto testo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 smtClean="0"/>
              <a:t>Asticella con scanalatura</a:t>
            </a:r>
            <a:endParaRPr lang="it-IT" dirty="0"/>
          </a:p>
        </p:txBody>
      </p:sp>
      <p:pic>
        <p:nvPicPr>
          <p:cNvPr id="3" name="Segnaposto contenuto 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5047986" cy="3684588"/>
          </a:xfrm>
        </p:spPr>
      </p:pic>
    </p:spTree>
    <p:extLst>
      <p:ext uri="{BB962C8B-B14F-4D97-AF65-F5344CB8AC3E}">
        <p14:creationId xmlns:p14="http://schemas.microsoft.com/office/powerpoint/2010/main" val="410893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Strumenti di misura </a:t>
            </a:r>
            <a:endParaRPr lang="it-IT" dirty="0"/>
          </a:p>
        </p:txBody>
      </p:sp>
      <p:sp>
        <p:nvSpPr>
          <p:cNvPr id="11" name="Segnaposto testo 10"/>
          <p:cNvSpPr>
            <a:spLocks noGrp="1"/>
          </p:cNvSpPr>
          <p:nvPr>
            <p:ph type="body" idx="1"/>
          </p:nvPr>
        </p:nvSpPr>
        <p:spPr>
          <a:xfrm>
            <a:off x="523473" y="1705513"/>
            <a:ext cx="2673267" cy="823912"/>
          </a:xfrm>
        </p:spPr>
        <p:txBody>
          <a:bodyPr/>
          <a:lstStyle/>
          <a:p>
            <a:pPr algn="ctr"/>
            <a:r>
              <a:rPr lang="it-IT" dirty="0" smtClean="0"/>
              <a:t>Metro da asta </a:t>
            </a:r>
            <a:endParaRPr lang="it-IT" dirty="0"/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3"/>
          </p:nvPr>
        </p:nvSpPr>
        <p:spPr>
          <a:xfrm>
            <a:off x="7778838" y="1681163"/>
            <a:ext cx="2562897" cy="823912"/>
          </a:xfrm>
        </p:spPr>
        <p:txBody>
          <a:bodyPr/>
          <a:lstStyle/>
          <a:p>
            <a:pPr algn="ctr"/>
            <a:r>
              <a:rPr lang="it-IT" dirty="0" smtClean="0"/>
              <a:t>Cronometro</a:t>
            </a:r>
            <a:endParaRPr lang="it-IT" dirty="0"/>
          </a:p>
        </p:txBody>
      </p:sp>
      <p:pic>
        <p:nvPicPr>
          <p:cNvPr id="2" name="Segnaposto contenuto 1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209" r="546" b="8232"/>
          <a:stretch/>
        </p:blipFill>
        <p:spPr>
          <a:xfrm>
            <a:off x="7778839" y="2537138"/>
            <a:ext cx="2562896" cy="3886588"/>
          </a:xfrm>
        </p:spPr>
      </p:pic>
      <p:sp>
        <p:nvSpPr>
          <p:cNvPr id="17" name="CasellaDiTesto 16"/>
          <p:cNvSpPr txBox="1"/>
          <p:nvPr/>
        </p:nvSpPr>
        <p:spPr>
          <a:xfrm>
            <a:off x="3452928" y="2043410"/>
            <a:ext cx="4069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n w="0"/>
              </a:rPr>
              <a:t>Bilancia</a:t>
            </a:r>
            <a:endParaRPr lang="it-IT" sz="2400" b="1" dirty="0">
              <a:ln w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73" y="2537138"/>
            <a:ext cx="2673267" cy="3564356"/>
          </a:xfrm>
          <a:prstGeom prst="rect">
            <a:avLst/>
          </a:prstGeom>
        </p:spPr>
      </p:pic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927" y="2537138"/>
            <a:ext cx="4069724" cy="3052293"/>
          </a:xfrm>
        </p:spPr>
      </p:pic>
    </p:spTree>
    <p:extLst>
      <p:ext uri="{BB962C8B-B14F-4D97-AF65-F5344CB8AC3E}">
        <p14:creationId xmlns:p14="http://schemas.microsoft.com/office/powerpoint/2010/main" val="99850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Altri materiali</a:t>
            </a:r>
            <a:endParaRPr lang="it-IT" dirty="0"/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dirty="0" smtClean="0"/>
              <a:t>Masse in metallo</a:t>
            </a:r>
            <a:endParaRPr lang="it-IT" dirty="0"/>
          </a:p>
        </p:txBody>
      </p:sp>
      <p:pic>
        <p:nvPicPr>
          <p:cNvPr id="2" name="Segnaposto contenuto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960" y="2505075"/>
            <a:ext cx="2763441" cy="3684588"/>
          </a:xfrm>
        </p:spPr>
      </p:pic>
      <p:sp>
        <p:nvSpPr>
          <p:cNvPr id="10" name="Segnaposto testo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it-IT" dirty="0" smtClean="0"/>
              <a:t>Molle</a:t>
            </a:r>
            <a:endParaRPr lang="it-IT" dirty="0"/>
          </a:p>
        </p:txBody>
      </p:sp>
      <p:pic>
        <p:nvPicPr>
          <p:cNvPr id="3" name="Segnaposto contenuto 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115" y="2505075"/>
            <a:ext cx="2779358" cy="3705811"/>
          </a:xfrm>
        </p:spPr>
      </p:pic>
    </p:spTree>
    <p:extLst>
      <p:ext uri="{BB962C8B-B14F-4D97-AF65-F5344CB8AC3E}">
        <p14:creationId xmlns:p14="http://schemas.microsoft.com/office/powerpoint/2010/main" val="145823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4146996" y="0"/>
            <a:ext cx="8045003" cy="2923504"/>
          </a:xfrm>
        </p:spPr>
        <p:txBody>
          <a:bodyPr>
            <a:normAutofit/>
          </a:bodyPr>
          <a:lstStyle/>
          <a:p>
            <a:pPr algn="ctr"/>
            <a:r>
              <a:rPr lang="it-IT" sz="7700" dirty="0" smtClean="0"/>
              <a:t>Elaborazione dati</a:t>
            </a:r>
            <a:endParaRPr lang="it-IT" sz="77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49"/>
          <a:stretch/>
        </p:blipFill>
        <p:spPr>
          <a:xfrm>
            <a:off x="373487" y="144888"/>
            <a:ext cx="4146997" cy="468791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646" y="2036974"/>
            <a:ext cx="6035898" cy="47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3580327" y="2701343"/>
            <a:ext cx="4572000" cy="1455313"/>
          </a:xfrm>
        </p:spPr>
        <p:txBody>
          <a:bodyPr anchor="ctr">
            <a:normAutofit/>
          </a:bodyPr>
          <a:lstStyle/>
          <a:p>
            <a:r>
              <a:rPr lang="it-IT" sz="6600" dirty="0" smtClean="0"/>
              <a:t>Caso statico</a:t>
            </a:r>
            <a:endParaRPr lang="it-IT" sz="66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580326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327" y="0"/>
            <a:ext cx="4039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5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it-IT" dirty="0"/>
              <a:t>M</a:t>
            </a:r>
            <a:r>
              <a:rPr lang="it-IT" dirty="0" smtClean="0"/>
              <a:t>olla </a:t>
            </a:r>
            <a:r>
              <a:rPr lang="el-GR" dirty="0" smtClean="0"/>
              <a:t>α</a:t>
            </a:r>
            <a:endParaRPr lang="it-IT" dirty="0"/>
          </a:p>
        </p:txBody>
      </p:sp>
      <p:graphicFrame>
        <p:nvGraphicFramePr>
          <p:cNvPr id="12" name="Segnaposto contenuto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136284"/>
              </p:ext>
            </p:extLst>
          </p:nvPr>
        </p:nvGraphicFramePr>
        <p:xfrm>
          <a:off x="838200" y="1690687"/>
          <a:ext cx="10515600" cy="46457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36077"/>
                <a:gridCol w="2236077"/>
                <a:gridCol w="3626068"/>
                <a:gridCol w="2417378"/>
              </a:tblGrid>
              <a:tr h="71108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Massa (±0,01)g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u="none" strike="noStrike" dirty="0">
                          <a:effectLst/>
                        </a:rPr>
                        <a:t>Δ</a:t>
                      </a:r>
                      <a:r>
                        <a:rPr lang="it-IT" sz="1800" u="none" strike="noStrike" dirty="0">
                          <a:effectLst/>
                        </a:rPr>
                        <a:t>L (±0,1)cm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Costante elastica (ipotetica)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Media costanti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677218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50,14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5,0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9,82744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9,816098133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225766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75,02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7,5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9,80261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Deviazione standard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677218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100,12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10,0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9,81176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0,0113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677218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125,36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12,5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9,82822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Errore standard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677218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150,16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15,0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9,81045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0,011271619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559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Segnaposto contenuto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1344454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8815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Molla </a:t>
            </a:r>
            <a:r>
              <a:rPr lang="el-GR" dirty="0" smtClean="0"/>
              <a:t>β</a:t>
            </a:r>
            <a:endParaRPr lang="it-IT" dirty="0"/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6906648"/>
              </p:ext>
            </p:extLst>
          </p:nvPr>
        </p:nvGraphicFramePr>
        <p:xfrm>
          <a:off x="838200" y="1690688"/>
          <a:ext cx="10515600" cy="45426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36077"/>
                <a:gridCol w="2236077"/>
                <a:gridCol w="3626068"/>
                <a:gridCol w="2417378"/>
              </a:tblGrid>
              <a:tr h="69531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Massa (±0,01)g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u="none" strike="noStrike">
                          <a:effectLst/>
                        </a:rPr>
                        <a:t>Δ</a:t>
                      </a:r>
                      <a:r>
                        <a:rPr lang="it-IT" sz="1800" u="none" strike="noStrike">
                          <a:effectLst/>
                        </a:rPr>
                        <a:t>L (±0,1)cm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Costante elastica (ipotetica)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Media costanti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662199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50,14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2,0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24,56860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24,54024533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19858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75,02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3,0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24,50653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Deviazione standard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662199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100,12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4,0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24,52940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0,0282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662199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125,36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5,0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24,57056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Errore standard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662199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150,16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6,0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24,52613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0,028179048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841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313</Words>
  <Application>Microsoft Office PowerPoint</Application>
  <PresentationFormat>Widescreen</PresentationFormat>
  <Paragraphs>175</Paragraphs>
  <Slides>15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di Office</vt:lpstr>
      <vt:lpstr>PENDOLO A MOLLA</vt:lpstr>
      <vt:lpstr>Apparecchiatura di montaggio</vt:lpstr>
      <vt:lpstr>Strumenti di misura </vt:lpstr>
      <vt:lpstr>Altri materiali</vt:lpstr>
      <vt:lpstr>Elaborazione dati</vt:lpstr>
      <vt:lpstr>Caso statico</vt:lpstr>
      <vt:lpstr>Molla α</vt:lpstr>
      <vt:lpstr>Presentazione standard di PowerPoint</vt:lpstr>
      <vt:lpstr>Molla β</vt:lpstr>
      <vt:lpstr>Presentazione standard di PowerPoint</vt:lpstr>
      <vt:lpstr>Caso dinamico</vt:lpstr>
      <vt:lpstr>Molla α</vt:lpstr>
      <vt:lpstr>Presentazione standard di PowerPoint</vt:lpstr>
      <vt:lpstr>Molla β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PENDOLO A MOLLA</dc:title>
  <dc:creator>Simo ne</dc:creator>
  <cp:lastModifiedBy>Simo ne</cp:lastModifiedBy>
  <cp:revision>15</cp:revision>
  <dcterms:created xsi:type="dcterms:W3CDTF">2018-02-10T10:18:57Z</dcterms:created>
  <dcterms:modified xsi:type="dcterms:W3CDTF">2018-02-20T20:13:01Z</dcterms:modified>
</cp:coreProperties>
</file>