
<file path=[Content_Types].xml><?xml version="1.0" encoding="utf-8"?>
<Types xmlns="http://schemas.openxmlformats.org/package/2006/content-types">
  <Default Extension="xml" ContentType="application/xml"/>
  <Default Extension="MOV" ContentType="video/quicktime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83" r:id="rId1"/>
  </p:sldMasterIdLst>
  <p:sldIdLst>
    <p:sldId id="256" r:id="rId2"/>
    <p:sldId id="257" r:id="rId3"/>
    <p:sldId id="268" r:id="rId4"/>
    <p:sldId id="262" r:id="rId5"/>
    <p:sldId id="258" r:id="rId6"/>
    <p:sldId id="269" r:id="rId7"/>
    <p:sldId id="259" r:id="rId8"/>
    <p:sldId id="260" r:id="rId9"/>
    <p:sldId id="261" r:id="rId10"/>
    <p:sldId id="263" r:id="rId11"/>
    <p:sldId id="264" r:id="rId12"/>
    <p:sldId id="265" r:id="rId13"/>
    <p:sldId id="267" r:id="rId14"/>
    <p:sldId id="266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50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8"/>
    <p:restoredTop sz="94624"/>
  </p:normalViewPr>
  <p:slideViewPr>
    <p:cSldViewPr snapToGrid="0" snapToObjects="1">
      <p:cViewPr varScale="1">
        <p:scale>
          <a:sx n="104" d="100"/>
          <a:sy n="104" d="100"/>
        </p:scale>
        <p:origin x="81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/Users/giulia/Desktop/Fisica%20/Fisica%20/becher%20piccolo%20vetro%20olio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//Users/giulia/Desktop/Fisica%20/Fisica%20/becher%20grande%20vetro%20olio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file:////Users/giulia/Desktop/Fisica%20/Fisica%20/contenitore%20in%20metallo%20olio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oleObject" Target="file:////Users/giulia/Desktop/Fisica%20/Fisica%20/becher%20piccolo%20vetro%20glicerina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microsoft.com/office/2011/relationships/chartStyle" Target="style5.xml"/><Relationship Id="rId2" Type="http://schemas.microsoft.com/office/2011/relationships/chartColorStyle" Target="colors5.xml"/><Relationship Id="rId3" Type="http://schemas.openxmlformats.org/officeDocument/2006/relationships/oleObject" Target="file:////Users/giulia/Desktop/Fisica%20/Fisica%20/becher%20grande%20vetro%20acqua%20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microsoft.com/office/2011/relationships/chartStyle" Target="style6.xml"/><Relationship Id="rId2" Type="http://schemas.microsoft.com/office/2011/relationships/chartColorStyle" Target="colors6.xml"/><Relationship Id="rId3" Type="http://schemas.openxmlformats.org/officeDocument/2006/relationships/oleObject" Target="file:////Users/giulia/Desktop/Fisica%20/Fisica%20/contenitore%20in%20metallo%20acqu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618793206383404"/>
          <c:y val="0.118404021153407"/>
          <c:w val="0.900689287997574"/>
          <c:h val="0.820596479494117"/>
        </c:manualLayout>
      </c:layout>
      <c:scatterChart>
        <c:scatterStyle val="lineMarker"/>
        <c:varyColors val="0"/>
        <c:ser>
          <c:idx val="0"/>
          <c:order val="0"/>
          <c:tx>
            <c:v>Acqua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solidFill>
                  <a:srgbClr val="FFC000"/>
                </a:solidFill>
              </a:ln>
              <a:effectLst/>
            </c:spPr>
          </c:marker>
          <c:xVal>
            <c:numRef>
              <c:f>Foglio1!$M$129:$M$160</c:f>
              <c:numCache>
                <c:formatCode>General</c:formatCode>
                <c:ptCount val="32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  <c:pt idx="15">
                  <c:v>15.0</c:v>
                </c:pt>
                <c:pt idx="16">
                  <c:v>16.0</c:v>
                </c:pt>
                <c:pt idx="17">
                  <c:v>17.0</c:v>
                </c:pt>
                <c:pt idx="18">
                  <c:v>18.0</c:v>
                </c:pt>
                <c:pt idx="19">
                  <c:v>19.0</c:v>
                </c:pt>
                <c:pt idx="20">
                  <c:v>21.0</c:v>
                </c:pt>
                <c:pt idx="21">
                  <c:v>23.0</c:v>
                </c:pt>
                <c:pt idx="22">
                  <c:v>25.0</c:v>
                </c:pt>
                <c:pt idx="23">
                  <c:v>27.0</c:v>
                </c:pt>
                <c:pt idx="24">
                  <c:v>29.0</c:v>
                </c:pt>
                <c:pt idx="25">
                  <c:v>34.0</c:v>
                </c:pt>
                <c:pt idx="26">
                  <c:v>39.0</c:v>
                </c:pt>
                <c:pt idx="27">
                  <c:v>44.0</c:v>
                </c:pt>
                <c:pt idx="28">
                  <c:v>49.0</c:v>
                </c:pt>
                <c:pt idx="29">
                  <c:v>59.0</c:v>
                </c:pt>
                <c:pt idx="30">
                  <c:v>69.0</c:v>
                </c:pt>
                <c:pt idx="31">
                  <c:v>79.0</c:v>
                </c:pt>
              </c:numCache>
            </c:numRef>
          </c:xVal>
          <c:yVal>
            <c:numRef>
              <c:f>Foglio1!$K$129:$K$160</c:f>
              <c:numCache>
                <c:formatCode>General</c:formatCode>
                <c:ptCount val="32"/>
                <c:pt idx="0">
                  <c:v>92.0</c:v>
                </c:pt>
                <c:pt idx="1">
                  <c:v>89.0</c:v>
                </c:pt>
                <c:pt idx="2">
                  <c:v>85.0</c:v>
                </c:pt>
                <c:pt idx="3">
                  <c:v>82.0</c:v>
                </c:pt>
                <c:pt idx="4">
                  <c:v>79.0</c:v>
                </c:pt>
                <c:pt idx="5">
                  <c:v>77.0</c:v>
                </c:pt>
                <c:pt idx="6">
                  <c:v>75.0</c:v>
                </c:pt>
                <c:pt idx="7">
                  <c:v>73.0</c:v>
                </c:pt>
                <c:pt idx="8">
                  <c:v>71.0</c:v>
                </c:pt>
                <c:pt idx="9">
                  <c:v>69.0</c:v>
                </c:pt>
                <c:pt idx="10">
                  <c:v>67.0</c:v>
                </c:pt>
                <c:pt idx="11">
                  <c:v>66.0</c:v>
                </c:pt>
                <c:pt idx="12">
                  <c:v>65.0</c:v>
                </c:pt>
                <c:pt idx="13">
                  <c:v>64.0</c:v>
                </c:pt>
                <c:pt idx="14">
                  <c:v>62.0</c:v>
                </c:pt>
                <c:pt idx="15">
                  <c:v>61.0</c:v>
                </c:pt>
                <c:pt idx="16">
                  <c:v>60.0</c:v>
                </c:pt>
                <c:pt idx="17">
                  <c:v>58.0</c:v>
                </c:pt>
                <c:pt idx="18">
                  <c:v>57.0</c:v>
                </c:pt>
                <c:pt idx="19">
                  <c:v>56.0</c:v>
                </c:pt>
                <c:pt idx="20">
                  <c:v>54.0</c:v>
                </c:pt>
                <c:pt idx="21">
                  <c:v>52.0</c:v>
                </c:pt>
                <c:pt idx="22">
                  <c:v>50.0</c:v>
                </c:pt>
                <c:pt idx="23">
                  <c:v>49.0</c:v>
                </c:pt>
                <c:pt idx="24">
                  <c:v>47.0</c:v>
                </c:pt>
                <c:pt idx="25">
                  <c:v>44.0</c:v>
                </c:pt>
                <c:pt idx="26">
                  <c:v>42.0</c:v>
                </c:pt>
                <c:pt idx="27">
                  <c:v>40.0</c:v>
                </c:pt>
                <c:pt idx="28">
                  <c:v>39.0</c:v>
                </c:pt>
                <c:pt idx="29">
                  <c:v>36.0</c:v>
                </c:pt>
                <c:pt idx="30">
                  <c:v>33.0</c:v>
                </c:pt>
                <c:pt idx="31">
                  <c:v>31.0</c:v>
                </c:pt>
              </c:numCache>
            </c:numRef>
          </c:yVal>
          <c:smooth val="0"/>
        </c:ser>
        <c:ser>
          <c:idx val="1"/>
          <c:order val="1"/>
          <c:tx>
            <c:v>Glicerina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450E7"/>
              </a:solidFill>
              <a:ln w="9525">
                <a:solidFill>
                  <a:srgbClr val="F450E7"/>
                </a:solidFill>
              </a:ln>
              <a:effectLst/>
            </c:spPr>
          </c:marker>
          <c:xVal>
            <c:numRef>
              <c:f>Foglio1!$H$129:$H$157</c:f>
              <c:numCache>
                <c:formatCode>General</c:formatCode>
                <c:ptCount val="29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10.0</c:v>
                </c:pt>
                <c:pt idx="10">
                  <c:v>12.0</c:v>
                </c:pt>
                <c:pt idx="11">
                  <c:v>14.0</c:v>
                </c:pt>
                <c:pt idx="12">
                  <c:v>16.0</c:v>
                </c:pt>
                <c:pt idx="13">
                  <c:v>18.0</c:v>
                </c:pt>
                <c:pt idx="14">
                  <c:v>20.0</c:v>
                </c:pt>
                <c:pt idx="15">
                  <c:v>22.0</c:v>
                </c:pt>
                <c:pt idx="16">
                  <c:v>24.0</c:v>
                </c:pt>
                <c:pt idx="17">
                  <c:v>27.0</c:v>
                </c:pt>
                <c:pt idx="18">
                  <c:v>30.0</c:v>
                </c:pt>
                <c:pt idx="19">
                  <c:v>35.0</c:v>
                </c:pt>
                <c:pt idx="20">
                  <c:v>40.0</c:v>
                </c:pt>
                <c:pt idx="21">
                  <c:v>45.0</c:v>
                </c:pt>
                <c:pt idx="22">
                  <c:v>50.0</c:v>
                </c:pt>
                <c:pt idx="23">
                  <c:v>55.0</c:v>
                </c:pt>
                <c:pt idx="24">
                  <c:v>60.0</c:v>
                </c:pt>
                <c:pt idx="25">
                  <c:v>65.0</c:v>
                </c:pt>
                <c:pt idx="26">
                  <c:v>70.0</c:v>
                </c:pt>
                <c:pt idx="27">
                  <c:v>75.0</c:v>
                </c:pt>
                <c:pt idx="28">
                  <c:v>85.0</c:v>
                </c:pt>
              </c:numCache>
            </c:numRef>
          </c:xVal>
          <c:yVal>
            <c:numRef>
              <c:f>Foglio1!$F$129:$F$157</c:f>
              <c:numCache>
                <c:formatCode>General</c:formatCode>
                <c:ptCount val="29"/>
                <c:pt idx="0">
                  <c:v>97.0</c:v>
                </c:pt>
                <c:pt idx="1">
                  <c:v>93.0</c:v>
                </c:pt>
                <c:pt idx="2">
                  <c:v>89.0</c:v>
                </c:pt>
                <c:pt idx="3">
                  <c:v>86.0</c:v>
                </c:pt>
                <c:pt idx="4">
                  <c:v>84.0</c:v>
                </c:pt>
                <c:pt idx="5">
                  <c:v>82.0</c:v>
                </c:pt>
                <c:pt idx="6">
                  <c:v>80.0</c:v>
                </c:pt>
                <c:pt idx="7">
                  <c:v>78.0</c:v>
                </c:pt>
                <c:pt idx="8">
                  <c:v>76.0</c:v>
                </c:pt>
                <c:pt idx="9">
                  <c:v>73.0</c:v>
                </c:pt>
                <c:pt idx="10">
                  <c:v>71.0</c:v>
                </c:pt>
                <c:pt idx="11">
                  <c:v>68.0</c:v>
                </c:pt>
                <c:pt idx="12">
                  <c:v>66.0</c:v>
                </c:pt>
                <c:pt idx="13">
                  <c:v>64.0</c:v>
                </c:pt>
                <c:pt idx="14">
                  <c:v>62.0</c:v>
                </c:pt>
                <c:pt idx="15">
                  <c:v>60.0</c:v>
                </c:pt>
                <c:pt idx="16">
                  <c:v>58.0</c:v>
                </c:pt>
                <c:pt idx="17">
                  <c:v>55.0</c:v>
                </c:pt>
                <c:pt idx="18">
                  <c:v>52.0</c:v>
                </c:pt>
                <c:pt idx="19">
                  <c:v>49.0</c:v>
                </c:pt>
                <c:pt idx="20">
                  <c:v>46.0</c:v>
                </c:pt>
                <c:pt idx="21">
                  <c:v>44.0</c:v>
                </c:pt>
                <c:pt idx="22">
                  <c:v>42.0</c:v>
                </c:pt>
                <c:pt idx="23">
                  <c:v>40.0</c:v>
                </c:pt>
                <c:pt idx="24">
                  <c:v>38.0</c:v>
                </c:pt>
                <c:pt idx="25">
                  <c:v>36.0</c:v>
                </c:pt>
                <c:pt idx="26">
                  <c:v>34.0</c:v>
                </c:pt>
                <c:pt idx="27">
                  <c:v>33.0</c:v>
                </c:pt>
                <c:pt idx="28">
                  <c:v>31.0</c:v>
                </c:pt>
              </c:numCache>
            </c:numRef>
          </c:yVal>
          <c:smooth val="0"/>
        </c:ser>
        <c:ser>
          <c:idx val="2"/>
          <c:order val="2"/>
          <c:tx>
            <c:v>Olio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Foglio1!$D$5:$D$31</c:f>
              <c:numCache>
                <c:formatCode>General</c:formatCode>
                <c:ptCount val="27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9.0</c:v>
                </c:pt>
                <c:pt idx="9">
                  <c:v>11.0</c:v>
                </c:pt>
                <c:pt idx="10">
                  <c:v>13.0</c:v>
                </c:pt>
                <c:pt idx="11">
                  <c:v>15.0</c:v>
                </c:pt>
                <c:pt idx="12">
                  <c:v>17.0</c:v>
                </c:pt>
                <c:pt idx="13">
                  <c:v>19.0</c:v>
                </c:pt>
                <c:pt idx="14">
                  <c:v>21.0</c:v>
                </c:pt>
                <c:pt idx="15">
                  <c:v>23.0</c:v>
                </c:pt>
                <c:pt idx="16">
                  <c:v>25.0</c:v>
                </c:pt>
                <c:pt idx="17">
                  <c:v>28.0</c:v>
                </c:pt>
                <c:pt idx="18">
                  <c:v>31.0</c:v>
                </c:pt>
                <c:pt idx="19">
                  <c:v>34.0</c:v>
                </c:pt>
                <c:pt idx="20">
                  <c:v>39.0</c:v>
                </c:pt>
                <c:pt idx="21">
                  <c:v>44.0</c:v>
                </c:pt>
                <c:pt idx="22">
                  <c:v>49.0</c:v>
                </c:pt>
                <c:pt idx="23">
                  <c:v>54.0</c:v>
                </c:pt>
                <c:pt idx="24">
                  <c:v>59.0</c:v>
                </c:pt>
                <c:pt idx="25">
                  <c:v>69.0</c:v>
                </c:pt>
                <c:pt idx="26">
                  <c:v>79.0</c:v>
                </c:pt>
              </c:numCache>
            </c:numRef>
          </c:xVal>
          <c:yVal>
            <c:numRef>
              <c:f>Foglio1!$B$5:$B$31</c:f>
              <c:numCache>
                <c:formatCode>General</c:formatCode>
                <c:ptCount val="27"/>
                <c:pt idx="0">
                  <c:v>97.0</c:v>
                </c:pt>
                <c:pt idx="1">
                  <c:v>92.0</c:v>
                </c:pt>
                <c:pt idx="2">
                  <c:v>88.0</c:v>
                </c:pt>
                <c:pt idx="3">
                  <c:v>85.0</c:v>
                </c:pt>
                <c:pt idx="4">
                  <c:v>82.0</c:v>
                </c:pt>
                <c:pt idx="5">
                  <c:v>79.0</c:v>
                </c:pt>
                <c:pt idx="6">
                  <c:v>76.0</c:v>
                </c:pt>
                <c:pt idx="7">
                  <c:v>74.0</c:v>
                </c:pt>
                <c:pt idx="8">
                  <c:v>70.0</c:v>
                </c:pt>
                <c:pt idx="9">
                  <c:v>66.0</c:v>
                </c:pt>
                <c:pt idx="10">
                  <c:v>63.0</c:v>
                </c:pt>
                <c:pt idx="11">
                  <c:v>60.0</c:v>
                </c:pt>
                <c:pt idx="12">
                  <c:v>57.0</c:v>
                </c:pt>
                <c:pt idx="13">
                  <c:v>55.0</c:v>
                </c:pt>
                <c:pt idx="14">
                  <c:v>52.0</c:v>
                </c:pt>
                <c:pt idx="15">
                  <c:v>50.0</c:v>
                </c:pt>
                <c:pt idx="16">
                  <c:v>49.0</c:v>
                </c:pt>
                <c:pt idx="17">
                  <c:v>46.0</c:v>
                </c:pt>
                <c:pt idx="18">
                  <c:v>44.0</c:v>
                </c:pt>
                <c:pt idx="19">
                  <c:v>43.0</c:v>
                </c:pt>
                <c:pt idx="20">
                  <c:v>39.0</c:v>
                </c:pt>
                <c:pt idx="21">
                  <c:v>37.0</c:v>
                </c:pt>
                <c:pt idx="22">
                  <c:v>35.0</c:v>
                </c:pt>
                <c:pt idx="23">
                  <c:v>33.0</c:v>
                </c:pt>
                <c:pt idx="24">
                  <c:v>32.0</c:v>
                </c:pt>
                <c:pt idx="25">
                  <c:v>29.0</c:v>
                </c:pt>
                <c:pt idx="26">
                  <c:v>28.0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677901856"/>
        <c:axId val="-1677900224"/>
      </c:scatterChart>
      <c:valAx>
        <c:axId val="-16779018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1677900224"/>
        <c:crosses val="autoZero"/>
        <c:crossBetween val="midCat"/>
      </c:valAx>
      <c:valAx>
        <c:axId val="-1677900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16779018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Glicerina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450E7"/>
              </a:solidFill>
              <a:ln w="9525">
                <a:solidFill>
                  <a:srgbClr val="F450E7"/>
                </a:solidFill>
              </a:ln>
              <a:effectLst/>
            </c:spPr>
          </c:marker>
          <c:xVal>
            <c:numRef>
              <c:f>Foglio1!$L$95:$L$123</c:f>
              <c:numCache>
                <c:formatCode>General</c:formatCode>
                <c:ptCount val="29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12.0</c:v>
                </c:pt>
                <c:pt idx="12">
                  <c:v>14.0</c:v>
                </c:pt>
                <c:pt idx="13">
                  <c:v>16.0</c:v>
                </c:pt>
                <c:pt idx="14">
                  <c:v>18.0</c:v>
                </c:pt>
                <c:pt idx="15">
                  <c:v>20.0</c:v>
                </c:pt>
                <c:pt idx="16">
                  <c:v>22.0</c:v>
                </c:pt>
                <c:pt idx="17">
                  <c:v>24.0</c:v>
                </c:pt>
                <c:pt idx="18">
                  <c:v>26.0</c:v>
                </c:pt>
                <c:pt idx="19">
                  <c:v>28.0</c:v>
                </c:pt>
                <c:pt idx="20">
                  <c:v>30.0</c:v>
                </c:pt>
                <c:pt idx="21">
                  <c:v>32.0</c:v>
                </c:pt>
                <c:pt idx="22">
                  <c:v>34.0</c:v>
                </c:pt>
                <c:pt idx="23">
                  <c:v>36.0</c:v>
                </c:pt>
                <c:pt idx="24">
                  <c:v>38.0</c:v>
                </c:pt>
                <c:pt idx="25">
                  <c:v>43.0</c:v>
                </c:pt>
                <c:pt idx="26">
                  <c:v>53.0</c:v>
                </c:pt>
                <c:pt idx="27">
                  <c:v>63.0</c:v>
                </c:pt>
                <c:pt idx="28">
                  <c:v>73.0</c:v>
                </c:pt>
              </c:numCache>
            </c:numRef>
          </c:xVal>
          <c:yVal>
            <c:numRef>
              <c:f>Foglio1!$J$95:$J$123</c:f>
              <c:numCache>
                <c:formatCode>General</c:formatCode>
                <c:ptCount val="29"/>
                <c:pt idx="0">
                  <c:v>97.0</c:v>
                </c:pt>
                <c:pt idx="1">
                  <c:v>95.0</c:v>
                </c:pt>
                <c:pt idx="2">
                  <c:v>93.0</c:v>
                </c:pt>
                <c:pt idx="3">
                  <c:v>91.0</c:v>
                </c:pt>
                <c:pt idx="4">
                  <c:v>89.0</c:v>
                </c:pt>
                <c:pt idx="5">
                  <c:v>87.0</c:v>
                </c:pt>
                <c:pt idx="6">
                  <c:v>85.0</c:v>
                </c:pt>
                <c:pt idx="7">
                  <c:v>84.0</c:v>
                </c:pt>
                <c:pt idx="8">
                  <c:v>82.0</c:v>
                </c:pt>
                <c:pt idx="9">
                  <c:v>80.0</c:v>
                </c:pt>
                <c:pt idx="10">
                  <c:v>79.0</c:v>
                </c:pt>
                <c:pt idx="11">
                  <c:v>76.0</c:v>
                </c:pt>
                <c:pt idx="12">
                  <c:v>74.0</c:v>
                </c:pt>
                <c:pt idx="13">
                  <c:v>72.0</c:v>
                </c:pt>
                <c:pt idx="14">
                  <c:v>70.0</c:v>
                </c:pt>
                <c:pt idx="15">
                  <c:v>68.0</c:v>
                </c:pt>
                <c:pt idx="16">
                  <c:v>66.0</c:v>
                </c:pt>
                <c:pt idx="17">
                  <c:v>64.0</c:v>
                </c:pt>
                <c:pt idx="18">
                  <c:v>62.0</c:v>
                </c:pt>
                <c:pt idx="19">
                  <c:v>61.0</c:v>
                </c:pt>
                <c:pt idx="20">
                  <c:v>59.0</c:v>
                </c:pt>
                <c:pt idx="21">
                  <c:v>57.0</c:v>
                </c:pt>
                <c:pt idx="22">
                  <c:v>55.0</c:v>
                </c:pt>
                <c:pt idx="23">
                  <c:v>52.0</c:v>
                </c:pt>
                <c:pt idx="24">
                  <c:v>51.0</c:v>
                </c:pt>
                <c:pt idx="25">
                  <c:v>48.0</c:v>
                </c:pt>
                <c:pt idx="26">
                  <c:v>43.0</c:v>
                </c:pt>
                <c:pt idx="27">
                  <c:v>40.0</c:v>
                </c:pt>
                <c:pt idx="28">
                  <c:v>37.0</c:v>
                </c:pt>
              </c:numCache>
            </c:numRef>
          </c:yVal>
          <c:smooth val="0"/>
        </c:ser>
        <c:ser>
          <c:idx val="1"/>
          <c:order val="1"/>
          <c:tx>
            <c:v>Acqua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Foglio1!$T$94:$T$122</c:f>
              <c:numCache>
                <c:formatCode>General</c:formatCode>
                <c:ptCount val="29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11.0</c:v>
                </c:pt>
                <c:pt idx="11">
                  <c:v>13.0</c:v>
                </c:pt>
                <c:pt idx="12">
                  <c:v>15.0</c:v>
                </c:pt>
                <c:pt idx="13">
                  <c:v>17.0</c:v>
                </c:pt>
                <c:pt idx="14">
                  <c:v>19.0</c:v>
                </c:pt>
                <c:pt idx="15">
                  <c:v>22.0</c:v>
                </c:pt>
                <c:pt idx="16">
                  <c:v>25.0</c:v>
                </c:pt>
                <c:pt idx="17">
                  <c:v>28.0</c:v>
                </c:pt>
                <c:pt idx="18">
                  <c:v>31.0</c:v>
                </c:pt>
                <c:pt idx="19">
                  <c:v>36.0</c:v>
                </c:pt>
                <c:pt idx="20">
                  <c:v>41.0</c:v>
                </c:pt>
                <c:pt idx="21">
                  <c:v>46.0</c:v>
                </c:pt>
                <c:pt idx="22">
                  <c:v>51.0</c:v>
                </c:pt>
                <c:pt idx="23">
                  <c:v>56.0</c:v>
                </c:pt>
                <c:pt idx="24">
                  <c:v>66.0</c:v>
                </c:pt>
                <c:pt idx="25">
                  <c:v>76.0</c:v>
                </c:pt>
                <c:pt idx="26">
                  <c:v>86.0</c:v>
                </c:pt>
                <c:pt idx="27">
                  <c:v>96.0</c:v>
                </c:pt>
                <c:pt idx="28">
                  <c:v>106.0</c:v>
                </c:pt>
              </c:numCache>
            </c:numRef>
          </c:xVal>
          <c:yVal>
            <c:numRef>
              <c:f>Foglio1!$R$94:$R$122</c:f>
              <c:numCache>
                <c:formatCode>General</c:formatCode>
                <c:ptCount val="29"/>
                <c:pt idx="0">
                  <c:v>97.0</c:v>
                </c:pt>
                <c:pt idx="1">
                  <c:v>91.0</c:v>
                </c:pt>
                <c:pt idx="2">
                  <c:v>86.0</c:v>
                </c:pt>
                <c:pt idx="3">
                  <c:v>82.0</c:v>
                </c:pt>
                <c:pt idx="4">
                  <c:v>78.0</c:v>
                </c:pt>
                <c:pt idx="5">
                  <c:v>75.0</c:v>
                </c:pt>
                <c:pt idx="6">
                  <c:v>72.0</c:v>
                </c:pt>
                <c:pt idx="7">
                  <c:v>69.0</c:v>
                </c:pt>
                <c:pt idx="8">
                  <c:v>67.0</c:v>
                </c:pt>
                <c:pt idx="9">
                  <c:v>65.0</c:v>
                </c:pt>
                <c:pt idx="10">
                  <c:v>61.0</c:v>
                </c:pt>
                <c:pt idx="11">
                  <c:v>58.0</c:v>
                </c:pt>
                <c:pt idx="12">
                  <c:v>55.0</c:v>
                </c:pt>
                <c:pt idx="13">
                  <c:v>53.0</c:v>
                </c:pt>
                <c:pt idx="14">
                  <c:v>51.0</c:v>
                </c:pt>
                <c:pt idx="15">
                  <c:v>48.0</c:v>
                </c:pt>
                <c:pt idx="16">
                  <c:v>45.0</c:v>
                </c:pt>
                <c:pt idx="17">
                  <c:v>43.0</c:v>
                </c:pt>
                <c:pt idx="18">
                  <c:v>43.0</c:v>
                </c:pt>
                <c:pt idx="19">
                  <c:v>39.0</c:v>
                </c:pt>
                <c:pt idx="20">
                  <c:v>37.0</c:v>
                </c:pt>
                <c:pt idx="21">
                  <c:v>35.0</c:v>
                </c:pt>
                <c:pt idx="22">
                  <c:v>33.0</c:v>
                </c:pt>
                <c:pt idx="23">
                  <c:v>32.0</c:v>
                </c:pt>
                <c:pt idx="24">
                  <c:v>30.0</c:v>
                </c:pt>
                <c:pt idx="25">
                  <c:v>28.0</c:v>
                </c:pt>
                <c:pt idx="26">
                  <c:v>26.0</c:v>
                </c:pt>
                <c:pt idx="27">
                  <c:v>25.0</c:v>
                </c:pt>
                <c:pt idx="28">
                  <c:v>25.0</c:v>
                </c:pt>
              </c:numCache>
            </c:numRef>
          </c:yVal>
          <c:smooth val="0"/>
        </c:ser>
        <c:ser>
          <c:idx val="2"/>
          <c:order val="2"/>
          <c:tx>
            <c:v>Olio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solidFill>
                  <a:srgbClr val="FFC000"/>
                </a:solidFill>
              </a:ln>
              <a:effectLst/>
            </c:spPr>
          </c:marker>
          <c:xVal>
            <c:numRef>
              <c:f>Foglio1!$D$5:$D$38</c:f>
              <c:numCache>
                <c:formatCode>General</c:formatCode>
                <c:ptCount val="34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  <c:pt idx="15">
                  <c:v>16.0</c:v>
                </c:pt>
                <c:pt idx="16">
                  <c:v>18.0</c:v>
                </c:pt>
                <c:pt idx="17">
                  <c:v>20.0</c:v>
                </c:pt>
                <c:pt idx="18">
                  <c:v>22.0</c:v>
                </c:pt>
                <c:pt idx="19">
                  <c:v>24.0</c:v>
                </c:pt>
                <c:pt idx="20">
                  <c:v>27.0</c:v>
                </c:pt>
                <c:pt idx="21">
                  <c:v>30.0</c:v>
                </c:pt>
                <c:pt idx="22">
                  <c:v>33.0</c:v>
                </c:pt>
                <c:pt idx="23">
                  <c:v>36.0</c:v>
                </c:pt>
                <c:pt idx="24">
                  <c:v>39.0</c:v>
                </c:pt>
                <c:pt idx="25">
                  <c:v>44.0</c:v>
                </c:pt>
                <c:pt idx="26">
                  <c:v>49.0</c:v>
                </c:pt>
                <c:pt idx="27">
                  <c:v>54.0</c:v>
                </c:pt>
                <c:pt idx="28">
                  <c:v>59.0</c:v>
                </c:pt>
                <c:pt idx="29">
                  <c:v>64.0</c:v>
                </c:pt>
                <c:pt idx="30">
                  <c:v>69.0</c:v>
                </c:pt>
                <c:pt idx="31">
                  <c:v>74.0</c:v>
                </c:pt>
                <c:pt idx="32">
                  <c:v>79.0</c:v>
                </c:pt>
                <c:pt idx="33">
                  <c:v>84.0</c:v>
                </c:pt>
              </c:numCache>
            </c:numRef>
          </c:xVal>
          <c:yVal>
            <c:numRef>
              <c:f>Foglio1!$B$5:$B$38</c:f>
              <c:numCache>
                <c:formatCode>General</c:formatCode>
                <c:ptCount val="34"/>
                <c:pt idx="0">
                  <c:v>97.0</c:v>
                </c:pt>
                <c:pt idx="1">
                  <c:v>93.0</c:v>
                </c:pt>
                <c:pt idx="2">
                  <c:v>88.0</c:v>
                </c:pt>
                <c:pt idx="3">
                  <c:v>84.0</c:v>
                </c:pt>
                <c:pt idx="4">
                  <c:v>81.0</c:v>
                </c:pt>
                <c:pt idx="5">
                  <c:v>78.0</c:v>
                </c:pt>
                <c:pt idx="6">
                  <c:v>76.0</c:v>
                </c:pt>
                <c:pt idx="7">
                  <c:v>73.0</c:v>
                </c:pt>
                <c:pt idx="8">
                  <c:v>71.0</c:v>
                </c:pt>
                <c:pt idx="9">
                  <c:v>69.0</c:v>
                </c:pt>
                <c:pt idx="10">
                  <c:v>68.0</c:v>
                </c:pt>
                <c:pt idx="11">
                  <c:v>66.0</c:v>
                </c:pt>
                <c:pt idx="12">
                  <c:v>64.0</c:v>
                </c:pt>
                <c:pt idx="13">
                  <c:v>63.0</c:v>
                </c:pt>
                <c:pt idx="14">
                  <c:v>61.0</c:v>
                </c:pt>
                <c:pt idx="15">
                  <c:v>59.0</c:v>
                </c:pt>
                <c:pt idx="16">
                  <c:v>56.0</c:v>
                </c:pt>
                <c:pt idx="17">
                  <c:v>54.0</c:v>
                </c:pt>
                <c:pt idx="18">
                  <c:v>52.0</c:v>
                </c:pt>
                <c:pt idx="19">
                  <c:v>50.0</c:v>
                </c:pt>
                <c:pt idx="20">
                  <c:v>48.0</c:v>
                </c:pt>
                <c:pt idx="21">
                  <c:v>46.0</c:v>
                </c:pt>
                <c:pt idx="22">
                  <c:v>43.0</c:v>
                </c:pt>
                <c:pt idx="23">
                  <c:v>42.0</c:v>
                </c:pt>
                <c:pt idx="24">
                  <c:v>39.0</c:v>
                </c:pt>
                <c:pt idx="25">
                  <c:v>36.0</c:v>
                </c:pt>
                <c:pt idx="26">
                  <c:v>34.0</c:v>
                </c:pt>
                <c:pt idx="27">
                  <c:v>33.0</c:v>
                </c:pt>
                <c:pt idx="28">
                  <c:v>32.0</c:v>
                </c:pt>
                <c:pt idx="29">
                  <c:v>31.0</c:v>
                </c:pt>
                <c:pt idx="30">
                  <c:v>30.0</c:v>
                </c:pt>
                <c:pt idx="31">
                  <c:v>29.0</c:v>
                </c:pt>
                <c:pt idx="32">
                  <c:v>28.0</c:v>
                </c:pt>
                <c:pt idx="33">
                  <c:v>28.0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607206256"/>
        <c:axId val="-1607204208"/>
      </c:scatterChart>
      <c:valAx>
        <c:axId val="-16072062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1607204208"/>
        <c:crosses val="autoZero"/>
        <c:crossBetween val="midCat"/>
      </c:valAx>
      <c:valAx>
        <c:axId val="-1607204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16072062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Acqua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Foglio1!$I$88:$I$117</c:f>
              <c:numCache>
                <c:formatCode>General</c:formatCode>
                <c:ptCount val="30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15.0</c:v>
                </c:pt>
                <c:pt idx="15">
                  <c:v>17.0</c:v>
                </c:pt>
                <c:pt idx="16">
                  <c:v>19.0</c:v>
                </c:pt>
                <c:pt idx="17">
                  <c:v>21.0</c:v>
                </c:pt>
                <c:pt idx="18">
                  <c:v>23.0</c:v>
                </c:pt>
                <c:pt idx="19">
                  <c:v>25.0</c:v>
                </c:pt>
                <c:pt idx="20">
                  <c:v>28.0</c:v>
                </c:pt>
                <c:pt idx="21">
                  <c:v>31.0</c:v>
                </c:pt>
                <c:pt idx="22">
                  <c:v>34.0</c:v>
                </c:pt>
                <c:pt idx="23">
                  <c:v>37.0</c:v>
                </c:pt>
                <c:pt idx="24">
                  <c:v>42.0</c:v>
                </c:pt>
                <c:pt idx="25">
                  <c:v>47.0</c:v>
                </c:pt>
                <c:pt idx="26">
                  <c:v>52.0</c:v>
                </c:pt>
                <c:pt idx="27">
                  <c:v>57.0</c:v>
                </c:pt>
                <c:pt idx="28">
                  <c:v>67.0</c:v>
                </c:pt>
                <c:pt idx="29">
                  <c:v>77.0</c:v>
                </c:pt>
              </c:numCache>
            </c:numRef>
          </c:xVal>
          <c:yVal>
            <c:numRef>
              <c:f>Foglio1!$G$88:$G$117</c:f>
              <c:numCache>
                <c:formatCode>General</c:formatCode>
                <c:ptCount val="30"/>
                <c:pt idx="0">
                  <c:v>97.0</c:v>
                </c:pt>
                <c:pt idx="1">
                  <c:v>91.0</c:v>
                </c:pt>
                <c:pt idx="2">
                  <c:v>87.0</c:v>
                </c:pt>
                <c:pt idx="3">
                  <c:v>83.0</c:v>
                </c:pt>
                <c:pt idx="4">
                  <c:v>79.0</c:v>
                </c:pt>
                <c:pt idx="5">
                  <c:v>76.0</c:v>
                </c:pt>
                <c:pt idx="6">
                  <c:v>73.0</c:v>
                </c:pt>
                <c:pt idx="7">
                  <c:v>70.0</c:v>
                </c:pt>
                <c:pt idx="8">
                  <c:v>68.0</c:v>
                </c:pt>
                <c:pt idx="9">
                  <c:v>65.0</c:v>
                </c:pt>
                <c:pt idx="10">
                  <c:v>64.0</c:v>
                </c:pt>
                <c:pt idx="11">
                  <c:v>62.0</c:v>
                </c:pt>
                <c:pt idx="12">
                  <c:v>60.0</c:v>
                </c:pt>
                <c:pt idx="13">
                  <c:v>59.0</c:v>
                </c:pt>
                <c:pt idx="14">
                  <c:v>56.0</c:v>
                </c:pt>
                <c:pt idx="15">
                  <c:v>52.0</c:v>
                </c:pt>
                <c:pt idx="16">
                  <c:v>49.0</c:v>
                </c:pt>
                <c:pt idx="17">
                  <c:v>47.0</c:v>
                </c:pt>
                <c:pt idx="18">
                  <c:v>45.0</c:v>
                </c:pt>
                <c:pt idx="19">
                  <c:v>44.0</c:v>
                </c:pt>
                <c:pt idx="20">
                  <c:v>42.0</c:v>
                </c:pt>
                <c:pt idx="21">
                  <c:v>40.0</c:v>
                </c:pt>
                <c:pt idx="22">
                  <c:v>38.0</c:v>
                </c:pt>
                <c:pt idx="23">
                  <c:v>37.0</c:v>
                </c:pt>
                <c:pt idx="24">
                  <c:v>34.0</c:v>
                </c:pt>
                <c:pt idx="25">
                  <c:v>33.0</c:v>
                </c:pt>
                <c:pt idx="26">
                  <c:v>31.0</c:v>
                </c:pt>
                <c:pt idx="27">
                  <c:v>30.0</c:v>
                </c:pt>
                <c:pt idx="28">
                  <c:v>28.0</c:v>
                </c:pt>
                <c:pt idx="29">
                  <c:v>27.0</c:v>
                </c:pt>
              </c:numCache>
            </c:numRef>
          </c:yVal>
          <c:smooth val="0"/>
        </c:ser>
        <c:ser>
          <c:idx val="1"/>
          <c:order val="1"/>
          <c:tx>
            <c:v>Glicerina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450E7"/>
              </a:solidFill>
              <a:ln w="9525">
                <a:solidFill>
                  <a:srgbClr val="F450E7"/>
                </a:solidFill>
              </a:ln>
              <a:effectLst/>
            </c:spPr>
          </c:marker>
          <c:xVal>
            <c:numRef>
              <c:f>Foglio1!$O$88:$O$116</c:f>
              <c:numCache>
                <c:formatCode>General</c:formatCode>
                <c:ptCount val="29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7.0</c:v>
                </c:pt>
                <c:pt idx="7">
                  <c:v>9.0</c:v>
                </c:pt>
                <c:pt idx="8">
                  <c:v>11.0</c:v>
                </c:pt>
                <c:pt idx="9">
                  <c:v>13.0</c:v>
                </c:pt>
                <c:pt idx="10">
                  <c:v>15.0</c:v>
                </c:pt>
                <c:pt idx="11">
                  <c:v>17.0</c:v>
                </c:pt>
                <c:pt idx="12">
                  <c:v>19.0</c:v>
                </c:pt>
                <c:pt idx="13">
                  <c:v>21.0</c:v>
                </c:pt>
                <c:pt idx="14">
                  <c:v>23.0</c:v>
                </c:pt>
                <c:pt idx="15">
                  <c:v>25.0</c:v>
                </c:pt>
                <c:pt idx="16">
                  <c:v>27.0</c:v>
                </c:pt>
                <c:pt idx="17">
                  <c:v>30.0</c:v>
                </c:pt>
                <c:pt idx="18">
                  <c:v>33.0</c:v>
                </c:pt>
                <c:pt idx="19">
                  <c:v>36.0</c:v>
                </c:pt>
                <c:pt idx="20">
                  <c:v>39.0</c:v>
                </c:pt>
                <c:pt idx="21">
                  <c:v>42.0</c:v>
                </c:pt>
                <c:pt idx="22">
                  <c:v>45.0</c:v>
                </c:pt>
                <c:pt idx="23">
                  <c:v>49.0</c:v>
                </c:pt>
                <c:pt idx="24">
                  <c:v>53.0</c:v>
                </c:pt>
                <c:pt idx="25">
                  <c:v>56.0</c:v>
                </c:pt>
                <c:pt idx="26">
                  <c:v>61.0</c:v>
                </c:pt>
                <c:pt idx="27">
                  <c:v>66.0</c:v>
                </c:pt>
                <c:pt idx="28">
                  <c:v>76.0</c:v>
                </c:pt>
              </c:numCache>
            </c:numRef>
          </c:xVal>
          <c:yVal>
            <c:numRef>
              <c:f>Foglio1!$M$88:$M$116</c:f>
              <c:numCache>
                <c:formatCode>General</c:formatCode>
                <c:ptCount val="29"/>
                <c:pt idx="0">
                  <c:v>97.0</c:v>
                </c:pt>
                <c:pt idx="1">
                  <c:v>95.0</c:v>
                </c:pt>
                <c:pt idx="2">
                  <c:v>92.0</c:v>
                </c:pt>
                <c:pt idx="3">
                  <c:v>90.0</c:v>
                </c:pt>
                <c:pt idx="4">
                  <c:v>88.0</c:v>
                </c:pt>
                <c:pt idx="5">
                  <c:v>87.0</c:v>
                </c:pt>
                <c:pt idx="6">
                  <c:v>83.0</c:v>
                </c:pt>
                <c:pt idx="7">
                  <c:v>80.0</c:v>
                </c:pt>
                <c:pt idx="8">
                  <c:v>77.0</c:v>
                </c:pt>
                <c:pt idx="9">
                  <c:v>74.0</c:v>
                </c:pt>
                <c:pt idx="10">
                  <c:v>72.0</c:v>
                </c:pt>
                <c:pt idx="11">
                  <c:v>70.0</c:v>
                </c:pt>
                <c:pt idx="12">
                  <c:v>67.0</c:v>
                </c:pt>
                <c:pt idx="13">
                  <c:v>65.0</c:v>
                </c:pt>
                <c:pt idx="14">
                  <c:v>63.0</c:v>
                </c:pt>
                <c:pt idx="15">
                  <c:v>61.0</c:v>
                </c:pt>
                <c:pt idx="16">
                  <c:v>60.0</c:v>
                </c:pt>
                <c:pt idx="17">
                  <c:v>57.0</c:v>
                </c:pt>
                <c:pt idx="18">
                  <c:v>55.0</c:v>
                </c:pt>
                <c:pt idx="19">
                  <c:v>53.0</c:v>
                </c:pt>
                <c:pt idx="20">
                  <c:v>51.0</c:v>
                </c:pt>
                <c:pt idx="21">
                  <c:v>49.0</c:v>
                </c:pt>
                <c:pt idx="22">
                  <c:v>47.0</c:v>
                </c:pt>
                <c:pt idx="23">
                  <c:v>45.0</c:v>
                </c:pt>
                <c:pt idx="24">
                  <c:v>43.0</c:v>
                </c:pt>
                <c:pt idx="25">
                  <c:v>42.0</c:v>
                </c:pt>
                <c:pt idx="26">
                  <c:v>40.0</c:v>
                </c:pt>
                <c:pt idx="27">
                  <c:v>38.0</c:v>
                </c:pt>
                <c:pt idx="28">
                  <c:v>35.0</c:v>
                </c:pt>
              </c:numCache>
            </c:numRef>
          </c:yVal>
          <c:smooth val="0"/>
        </c:ser>
        <c:ser>
          <c:idx val="2"/>
          <c:order val="2"/>
          <c:tx>
            <c:v>Olio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solidFill>
                  <a:srgbClr val="FFC000"/>
                </a:solidFill>
              </a:ln>
              <a:effectLst/>
            </c:spPr>
          </c:marker>
          <c:xVal>
            <c:numRef>
              <c:f>Foglio1!$D$5:$D$30</c:f>
              <c:numCache>
                <c:formatCode>General</c:formatCode>
                <c:ptCount val="26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11.0</c:v>
                </c:pt>
                <c:pt idx="11">
                  <c:v>13.0</c:v>
                </c:pt>
                <c:pt idx="12">
                  <c:v>15.0</c:v>
                </c:pt>
                <c:pt idx="13">
                  <c:v>17.0</c:v>
                </c:pt>
                <c:pt idx="14">
                  <c:v>20.0</c:v>
                </c:pt>
                <c:pt idx="15">
                  <c:v>23.0</c:v>
                </c:pt>
                <c:pt idx="16">
                  <c:v>26.0</c:v>
                </c:pt>
                <c:pt idx="17">
                  <c:v>29.0</c:v>
                </c:pt>
                <c:pt idx="18">
                  <c:v>32.0</c:v>
                </c:pt>
                <c:pt idx="19">
                  <c:v>35.0</c:v>
                </c:pt>
                <c:pt idx="20">
                  <c:v>40.0</c:v>
                </c:pt>
                <c:pt idx="21">
                  <c:v>45.0</c:v>
                </c:pt>
                <c:pt idx="22">
                  <c:v>50.0</c:v>
                </c:pt>
                <c:pt idx="23">
                  <c:v>60.0</c:v>
                </c:pt>
                <c:pt idx="24">
                  <c:v>70.0</c:v>
                </c:pt>
                <c:pt idx="25">
                  <c:v>80.0</c:v>
                </c:pt>
              </c:numCache>
            </c:numRef>
          </c:xVal>
          <c:yVal>
            <c:numRef>
              <c:f>Foglio1!$B$5:$B$30</c:f>
              <c:numCache>
                <c:formatCode>General</c:formatCode>
                <c:ptCount val="26"/>
                <c:pt idx="0">
                  <c:v>97.0</c:v>
                </c:pt>
                <c:pt idx="1">
                  <c:v>93.0</c:v>
                </c:pt>
                <c:pt idx="2">
                  <c:v>90.0</c:v>
                </c:pt>
                <c:pt idx="3">
                  <c:v>87.0</c:v>
                </c:pt>
                <c:pt idx="4">
                  <c:v>85.0</c:v>
                </c:pt>
                <c:pt idx="5">
                  <c:v>82.0</c:v>
                </c:pt>
                <c:pt idx="6">
                  <c:v>80.0</c:v>
                </c:pt>
                <c:pt idx="7">
                  <c:v>77.0</c:v>
                </c:pt>
                <c:pt idx="8">
                  <c:v>76.0</c:v>
                </c:pt>
                <c:pt idx="9">
                  <c:v>74.0</c:v>
                </c:pt>
                <c:pt idx="10">
                  <c:v>71.0</c:v>
                </c:pt>
                <c:pt idx="11">
                  <c:v>67.0</c:v>
                </c:pt>
                <c:pt idx="12">
                  <c:v>64.0</c:v>
                </c:pt>
                <c:pt idx="13">
                  <c:v>61.0</c:v>
                </c:pt>
                <c:pt idx="14">
                  <c:v>57.0</c:v>
                </c:pt>
                <c:pt idx="15">
                  <c:v>54.0</c:v>
                </c:pt>
                <c:pt idx="16">
                  <c:v>51.0</c:v>
                </c:pt>
                <c:pt idx="17">
                  <c:v>48.0</c:v>
                </c:pt>
                <c:pt idx="18">
                  <c:v>45.0</c:v>
                </c:pt>
                <c:pt idx="19">
                  <c:v>42.0</c:v>
                </c:pt>
                <c:pt idx="20">
                  <c:v>39.0</c:v>
                </c:pt>
                <c:pt idx="21">
                  <c:v>35.0</c:v>
                </c:pt>
                <c:pt idx="22">
                  <c:v>33.0</c:v>
                </c:pt>
                <c:pt idx="23">
                  <c:v>29.0</c:v>
                </c:pt>
                <c:pt idx="24">
                  <c:v>27.0</c:v>
                </c:pt>
                <c:pt idx="25">
                  <c:v>25.0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605292464"/>
        <c:axId val="-1605290416"/>
      </c:scatterChart>
      <c:valAx>
        <c:axId val="-16052924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1605290416"/>
        <c:crosses val="autoZero"/>
        <c:crossBetween val="midCat"/>
      </c:valAx>
      <c:valAx>
        <c:axId val="-1605290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16052924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623264526285668"/>
          <c:y val="0.0618025751072961"/>
          <c:w val="0.885608036883917"/>
          <c:h val="0.875576763205028"/>
        </c:manualLayout>
      </c:layout>
      <c:scatterChart>
        <c:scatterStyle val="lineMarker"/>
        <c:varyColors val="0"/>
        <c:ser>
          <c:idx val="0"/>
          <c:order val="0"/>
          <c:tx>
            <c:v>acqua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solidFill>
                  <a:srgbClr val="FFC000"/>
                </a:solidFill>
              </a:ln>
              <a:effectLst/>
            </c:spPr>
          </c:marker>
          <c:xVal>
            <c:numRef>
              <c:f>Foglio1!$X$37:$X$68</c:f>
              <c:numCache>
                <c:formatCode>General</c:formatCode>
                <c:ptCount val="32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  <c:pt idx="15">
                  <c:v>15.0</c:v>
                </c:pt>
                <c:pt idx="16">
                  <c:v>16.0</c:v>
                </c:pt>
                <c:pt idx="17">
                  <c:v>17.0</c:v>
                </c:pt>
                <c:pt idx="18">
                  <c:v>18.0</c:v>
                </c:pt>
                <c:pt idx="19">
                  <c:v>19.0</c:v>
                </c:pt>
                <c:pt idx="20">
                  <c:v>21.0</c:v>
                </c:pt>
                <c:pt idx="21">
                  <c:v>23.0</c:v>
                </c:pt>
                <c:pt idx="22">
                  <c:v>25.0</c:v>
                </c:pt>
                <c:pt idx="23">
                  <c:v>27.0</c:v>
                </c:pt>
                <c:pt idx="24">
                  <c:v>29.0</c:v>
                </c:pt>
                <c:pt idx="25">
                  <c:v>34.0</c:v>
                </c:pt>
                <c:pt idx="26">
                  <c:v>39.0</c:v>
                </c:pt>
                <c:pt idx="27">
                  <c:v>44.0</c:v>
                </c:pt>
                <c:pt idx="28">
                  <c:v>49.0</c:v>
                </c:pt>
                <c:pt idx="29">
                  <c:v>59.0</c:v>
                </c:pt>
                <c:pt idx="30">
                  <c:v>69.0</c:v>
                </c:pt>
                <c:pt idx="31">
                  <c:v>79.0</c:v>
                </c:pt>
              </c:numCache>
            </c:numRef>
          </c:xVal>
          <c:yVal>
            <c:numRef>
              <c:f>Foglio1!$W$37:$W$68</c:f>
              <c:numCache>
                <c:formatCode>0.00</c:formatCode>
                <c:ptCount val="32"/>
                <c:pt idx="0">
                  <c:v>4.521788577049036</c:v>
                </c:pt>
                <c:pt idx="1">
                  <c:v>4.48863636973214</c:v>
                </c:pt>
                <c:pt idx="2">
                  <c:v>4.442651256490317</c:v>
                </c:pt>
                <c:pt idx="3">
                  <c:v>4.406719247264252</c:v>
                </c:pt>
                <c:pt idx="4">
                  <c:v>4.369447852467021</c:v>
                </c:pt>
                <c:pt idx="5">
                  <c:v>4.343805421853684</c:v>
                </c:pt>
                <c:pt idx="6">
                  <c:v>4.317488113536307</c:v>
                </c:pt>
                <c:pt idx="7">
                  <c:v>4.290459441148391</c:v>
                </c:pt>
                <c:pt idx="8">
                  <c:v>4.262679877041315</c:v>
                </c:pt>
                <c:pt idx="9">
                  <c:v>4.23410650459726</c:v>
                </c:pt>
                <c:pt idx="10">
                  <c:v>4.204692619390965</c:v>
                </c:pt>
                <c:pt idx="11">
                  <c:v>4.189654742026425</c:v>
                </c:pt>
                <c:pt idx="12">
                  <c:v>4.174387269895633</c:v>
                </c:pt>
                <c:pt idx="13">
                  <c:v>4.158883083359671</c:v>
                </c:pt>
                <c:pt idx="14">
                  <c:v>4.127134385045085</c:v>
                </c:pt>
                <c:pt idx="15">
                  <c:v>4.11087386417331</c:v>
                </c:pt>
                <c:pt idx="16">
                  <c:v>4.0943445622221</c:v>
                </c:pt>
                <c:pt idx="17">
                  <c:v>4.060443010546416</c:v>
                </c:pt>
                <c:pt idx="18">
                  <c:v>4.043051267834548</c:v>
                </c:pt>
                <c:pt idx="19">
                  <c:v>4.02535169073515</c:v>
                </c:pt>
                <c:pt idx="20">
                  <c:v>3.988984046564274</c:v>
                </c:pt>
                <c:pt idx="21">
                  <c:v>3.951243718581428</c:v>
                </c:pt>
                <c:pt idx="22">
                  <c:v>3.912023005428142</c:v>
                </c:pt>
                <c:pt idx="23">
                  <c:v>3.891820298110626</c:v>
                </c:pt>
                <c:pt idx="24">
                  <c:v>3.850147601710058</c:v>
                </c:pt>
                <c:pt idx="25">
                  <c:v>3.78418963391826</c:v>
                </c:pt>
                <c:pt idx="26">
                  <c:v>3.737669618283368</c:v>
                </c:pt>
                <c:pt idx="27">
                  <c:v>3.688879454113936</c:v>
                </c:pt>
                <c:pt idx="28">
                  <c:v>3.663561646129646</c:v>
                </c:pt>
                <c:pt idx="29">
                  <c:v>3.58351893845611</c:v>
                </c:pt>
                <c:pt idx="30">
                  <c:v>3.49650756146648</c:v>
                </c:pt>
                <c:pt idx="31">
                  <c:v>3.433987204485146</c:v>
                </c:pt>
              </c:numCache>
            </c:numRef>
          </c:yVal>
          <c:smooth val="0"/>
        </c:ser>
        <c:ser>
          <c:idx val="1"/>
          <c:order val="1"/>
          <c:tx>
            <c:v>olio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xVal>
            <c:numRef>
              <c:f>Foglio1!$S$36:$S$62</c:f>
              <c:numCache>
                <c:formatCode>General</c:formatCode>
                <c:ptCount val="27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9.0</c:v>
                </c:pt>
                <c:pt idx="9">
                  <c:v>11.0</c:v>
                </c:pt>
                <c:pt idx="10">
                  <c:v>13.0</c:v>
                </c:pt>
                <c:pt idx="11">
                  <c:v>15.0</c:v>
                </c:pt>
                <c:pt idx="12">
                  <c:v>17.0</c:v>
                </c:pt>
                <c:pt idx="13">
                  <c:v>19.0</c:v>
                </c:pt>
                <c:pt idx="14">
                  <c:v>21.0</c:v>
                </c:pt>
                <c:pt idx="15">
                  <c:v>23.0</c:v>
                </c:pt>
                <c:pt idx="16">
                  <c:v>25.0</c:v>
                </c:pt>
                <c:pt idx="17">
                  <c:v>28.0</c:v>
                </c:pt>
                <c:pt idx="18">
                  <c:v>31.0</c:v>
                </c:pt>
                <c:pt idx="19">
                  <c:v>34.0</c:v>
                </c:pt>
                <c:pt idx="20">
                  <c:v>39.0</c:v>
                </c:pt>
                <c:pt idx="21">
                  <c:v>44.0</c:v>
                </c:pt>
                <c:pt idx="22">
                  <c:v>49.0</c:v>
                </c:pt>
                <c:pt idx="23">
                  <c:v>54.0</c:v>
                </c:pt>
                <c:pt idx="24">
                  <c:v>59.0</c:v>
                </c:pt>
                <c:pt idx="25">
                  <c:v>69.0</c:v>
                </c:pt>
                <c:pt idx="26">
                  <c:v>79.0</c:v>
                </c:pt>
              </c:numCache>
            </c:numRef>
          </c:xVal>
          <c:yVal>
            <c:numRef>
              <c:f>Foglio1!$R$36:$R$62</c:f>
              <c:numCache>
                <c:formatCode>0.00</c:formatCode>
                <c:ptCount val="27"/>
                <c:pt idx="0">
                  <c:v>4.574710978503379</c:v>
                </c:pt>
                <c:pt idx="1">
                  <c:v>4.521788577049036</c:v>
                </c:pt>
                <c:pt idx="2">
                  <c:v>4.477336814478207</c:v>
                </c:pt>
                <c:pt idx="3">
                  <c:v>4.442651256490317</c:v>
                </c:pt>
                <c:pt idx="4">
                  <c:v>4.406719247264252</c:v>
                </c:pt>
                <c:pt idx="5">
                  <c:v>4.369447852467021</c:v>
                </c:pt>
                <c:pt idx="6">
                  <c:v>4.330733340286331</c:v>
                </c:pt>
                <c:pt idx="7">
                  <c:v>4.30406509320417</c:v>
                </c:pt>
                <c:pt idx="8">
                  <c:v>4.248495242049358</c:v>
                </c:pt>
                <c:pt idx="9">
                  <c:v>4.189654742026425</c:v>
                </c:pt>
                <c:pt idx="10">
                  <c:v>4.143134726391529</c:v>
                </c:pt>
                <c:pt idx="11">
                  <c:v>4.0943445622221</c:v>
                </c:pt>
                <c:pt idx="12">
                  <c:v>4.043051267834548</c:v>
                </c:pt>
                <c:pt idx="13">
                  <c:v>4.00733318523247</c:v>
                </c:pt>
                <c:pt idx="14">
                  <c:v>3.951243718581428</c:v>
                </c:pt>
                <c:pt idx="15">
                  <c:v>3.912023005428142</c:v>
                </c:pt>
                <c:pt idx="16">
                  <c:v>3.891820298110626</c:v>
                </c:pt>
                <c:pt idx="17">
                  <c:v>3.828641396489095</c:v>
                </c:pt>
                <c:pt idx="18">
                  <c:v>3.78418963391826</c:v>
                </c:pt>
                <c:pt idx="19">
                  <c:v>3.761200115693562</c:v>
                </c:pt>
                <c:pt idx="20">
                  <c:v>3.663561646129646</c:v>
                </c:pt>
                <c:pt idx="21">
                  <c:v>3.610917912644224</c:v>
                </c:pt>
                <c:pt idx="22">
                  <c:v>3.555348061489414</c:v>
                </c:pt>
                <c:pt idx="23">
                  <c:v>3.49650756146648</c:v>
                </c:pt>
                <c:pt idx="24">
                  <c:v>3.465735902799727</c:v>
                </c:pt>
                <c:pt idx="25">
                  <c:v>3.367295829986474</c:v>
                </c:pt>
                <c:pt idx="26">
                  <c:v>3.332204510175202</c:v>
                </c:pt>
              </c:numCache>
            </c:numRef>
          </c:yVal>
          <c:smooth val="0"/>
        </c:ser>
        <c:ser>
          <c:idx val="2"/>
          <c:order val="2"/>
          <c:tx>
            <c:v>glicerina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450E7"/>
              </a:solidFill>
              <a:ln w="9525">
                <a:solidFill>
                  <a:srgbClr val="F450E7"/>
                </a:solidFill>
              </a:ln>
              <a:effectLst/>
            </c:spPr>
          </c:marker>
          <c:xVal>
            <c:numRef>
              <c:f>Foglio1!$D$4:$D$32</c:f>
              <c:numCache>
                <c:formatCode>General</c:formatCode>
                <c:ptCount val="29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10.0</c:v>
                </c:pt>
                <c:pt idx="10">
                  <c:v>12.0</c:v>
                </c:pt>
                <c:pt idx="11">
                  <c:v>14.0</c:v>
                </c:pt>
                <c:pt idx="12">
                  <c:v>16.0</c:v>
                </c:pt>
                <c:pt idx="13">
                  <c:v>18.0</c:v>
                </c:pt>
                <c:pt idx="14">
                  <c:v>20.0</c:v>
                </c:pt>
                <c:pt idx="15">
                  <c:v>22.0</c:v>
                </c:pt>
                <c:pt idx="16">
                  <c:v>24.0</c:v>
                </c:pt>
                <c:pt idx="17">
                  <c:v>27.0</c:v>
                </c:pt>
                <c:pt idx="18">
                  <c:v>30.0</c:v>
                </c:pt>
                <c:pt idx="19">
                  <c:v>35.0</c:v>
                </c:pt>
                <c:pt idx="20">
                  <c:v>40.0</c:v>
                </c:pt>
                <c:pt idx="21">
                  <c:v>45.0</c:v>
                </c:pt>
                <c:pt idx="22">
                  <c:v>50.0</c:v>
                </c:pt>
                <c:pt idx="23">
                  <c:v>55.0</c:v>
                </c:pt>
                <c:pt idx="24">
                  <c:v>60.0</c:v>
                </c:pt>
                <c:pt idx="25">
                  <c:v>65.0</c:v>
                </c:pt>
                <c:pt idx="26">
                  <c:v>70.0</c:v>
                </c:pt>
                <c:pt idx="27">
                  <c:v>75.0</c:v>
                </c:pt>
                <c:pt idx="28">
                  <c:v>85.0</c:v>
                </c:pt>
              </c:numCache>
            </c:numRef>
          </c:xVal>
          <c:yVal>
            <c:numRef>
              <c:f>Foglio1!$C$4:$C$32</c:f>
              <c:numCache>
                <c:formatCode>0.00</c:formatCode>
                <c:ptCount val="29"/>
                <c:pt idx="0">
                  <c:v>4.574710978503379</c:v>
                </c:pt>
                <c:pt idx="1">
                  <c:v>4.532599493153258</c:v>
                </c:pt>
                <c:pt idx="2">
                  <c:v>4.48863636973214</c:v>
                </c:pt>
                <c:pt idx="3">
                  <c:v>4.454347296253507</c:v>
                </c:pt>
                <c:pt idx="4">
                  <c:v>4.430816798843313</c:v>
                </c:pt>
                <c:pt idx="5">
                  <c:v>4.406719247264252</c:v>
                </c:pt>
                <c:pt idx="6">
                  <c:v>4.382026634673881</c:v>
                </c:pt>
                <c:pt idx="7">
                  <c:v>4.356708826689588</c:v>
                </c:pt>
                <c:pt idx="8">
                  <c:v>4.330733340286331</c:v>
                </c:pt>
                <c:pt idx="9">
                  <c:v>4.290459441148391</c:v>
                </c:pt>
                <c:pt idx="10">
                  <c:v>4.262679877041315</c:v>
                </c:pt>
                <c:pt idx="11">
                  <c:v>4.219507705176106</c:v>
                </c:pt>
                <c:pt idx="12">
                  <c:v>4.189654742026425</c:v>
                </c:pt>
                <c:pt idx="13">
                  <c:v>4.158883083359671</c:v>
                </c:pt>
                <c:pt idx="14">
                  <c:v>4.127134385045085</c:v>
                </c:pt>
                <c:pt idx="15">
                  <c:v>4.0943445622221</c:v>
                </c:pt>
                <c:pt idx="16">
                  <c:v>4.060443010546416</c:v>
                </c:pt>
                <c:pt idx="17">
                  <c:v>4.00733318523247</c:v>
                </c:pt>
                <c:pt idx="18">
                  <c:v>3.951243718581428</c:v>
                </c:pt>
                <c:pt idx="19">
                  <c:v>3.891820298110626</c:v>
                </c:pt>
                <c:pt idx="20">
                  <c:v>3.828641396489095</c:v>
                </c:pt>
                <c:pt idx="21">
                  <c:v>3.78418963391826</c:v>
                </c:pt>
                <c:pt idx="22">
                  <c:v>3.737669618283368</c:v>
                </c:pt>
                <c:pt idx="23">
                  <c:v>3.688879454113936</c:v>
                </c:pt>
                <c:pt idx="24">
                  <c:v>3.637586159726386</c:v>
                </c:pt>
                <c:pt idx="25">
                  <c:v>3.58351893845611</c:v>
                </c:pt>
                <c:pt idx="26">
                  <c:v>3.526360524616162</c:v>
                </c:pt>
                <c:pt idx="27">
                  <c:v>3.49650756146648</c:v>
                </c:pt>
                <c:pt idx="28">
                  <c:v>3.433987204485146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677930192"/>
        <c:axId val="-1677928832"/>
      </c:scatterChart>
      <c:valAx>
        <c:axId val="-16779301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1677928832"/>
        <c:crosses val="autoZero"/>
        <c:crossBetween val="midCat"/>
      </c:valAx>
      <c:valAx>
        <c:axId val="-1677928832"/>
        <c:scaling>
          <c:orientation val="minMax"/>
          <c:min val="2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16779301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632649983485328"/>
          <c:y val="0.0467505933235047"/>
          <c:w val="0.889453202559449"/>
          <c:h val="0.884315186858626"/>
        </c:manualLayout>
      </c:layout>
      <c:scatterChart>
        <c:scatterStyle val="lineMarker"/>
        <c:varyColors val="0"/>
        <c:ser>
          <c:idx val="0"/>
          <c:order val="0"/>
          <c:tx>
            <c:v>olio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solidFill>
                  <a:srgbClr val="FFC000"/>
                </a:solidFill>
              </a:ln>
              <a:effectLst/>
            </c:spPr>
          </c:marker>
          <c:xVal>
            <c:numRef>
              <c:f>Foglio1!$U$38:$U$71</c:f>
              <c:numCache>
                <c:formatCode>General</c:formatCode>
                <c:ptCount val="34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  <c:pt idx="15">
                  <c:v>16.0</c:v>
                </c:pt>
                <c:pt idx="16">
                  <c:v>18.0</c:v>
                </c:pt>
                <c:pt idx="17">
                  <c:v>20.0</c:v>
                </c:pt>
                <c:pt idx="18">
                  <c:v>22.0</c:v>
                </c:pt>
                <c:pt idx="19">
                  <c:v>24.0</c:v>
                </c:pt>
                <c:pt idx="20">
                  <c:v>27.0</c:v>
                </c:pt>
                <c:pt idx="21">
                  <c:v>30.0</c:v>
                </c:pt>
                <c:pt idx="22">
                  <c:v>33.0</c:v>
                </c:pt>
                <c:pt idx="23">
                  <c:v>36.0</c:v>
                </c:pt>
                <c:pt idx="24">
                  <c:v>39.0</c:v>
                </c:pt>
                <c:pt idx="25">
                  <c:v>44.0</c:v>
                </c:pt>
                <c:pt idx="26">
                  <c:v>49.0</c:v>
                </c:pt>
                <c:pt idx="27">
                  <c:v>54.0</c:v>
                </c:pt>
                <c:pt idx="28">
                  <c:v>59.0</c:v>
                </c:pt>
                <c:pt idx="29">
                  <c:v>64.0</c:v>
                </c:pt>
                <c:pt idx="30">
                  <c:v>69.0</c:v>
                </c:pt>
                <c:pt idx="31">
                  <c:v>74.0</c:v>
                </c:pt>
                <c:pt idx="32">
                  <c:v>79.0</c:v>
                </c:pt>
                <c:pt idx="33">
                  <c:v>84.0</c:v>
                </c:pt>
              </c:numCache>
            </c:numRef>
          </c:xVal>
          <c:yVal>
            <c:numRef>
              <c:f>Foglio1!$T$38:$T$71</c:f>
              <c:numCache>
                <c:formatCode>0.00</c:formatCode>
                <c:ptCount val="34"/>
                <c:pt idx="0">
                  <c:v>4.57471097850338</c:v>
                </c:pt>
                <c:pt idx="1">
                  <c:v>4.532599493153258</c:v>
                </c:pt>
                <c:pt idx="2">
                  <c:v>4.477336814478207</c:v>
                </c:pt>
                <c:pt idx="3">
                  <c:v>4.430816798843313</c:v>
                </c:pt>
                <c:pt idx="4">
                  <c:v>4.39444915467244</c:v>
                </c:pt>
                <c:pt idx="5">
                  <c:v>4.356708826689589</c:v>
                </c:pt>
                <c:pt idx="6">
                  <c:v>4.330733340286331</c:v>
                </c:pt>
                <c:pt idx="7">
                  <c:v>4.290459441148391</c:v>
                </c:pt>
                <c:pt idx="8">
                  <c:v>4.262679877041315</c:v>
                </c:pt>
                <c:pt idx="9">
                  <c:v>4.23410650459726</c:v>
                </c:pt>
                <c:pt idx="10">
                  <c:v>4.219507705176106</c:v>
                </c:pt>
                <c:pt idx="11">
                  <c:v>4.189654742026425</c:v>
                </c:pt>
                <c:pt idx="12">
                  <c:v>4.158883083359671</c:v>
                </c:pt>
                <c:pt idx="13">
                  <c:v>4.14313472639153</c:v>
                </c:pt>
                <c:pt idx="14">
                  <c:v>4.11087386417331</c:v>
                </c:pt>
                <c:pt idx="15">
                  <c:v>4.07753744390572</c:v>
                </c:pt>
                <c:pt idx="16">
                  <c:v>4.02535169073515</c:v>
                </c:pt>
                <c:pt idx="17">
                  <c:v>3.988984046564274</c:v>
                </c:pt>
                <c:pt idx="18">
                  <c:v>3.951243718581428</c:v>
                </c:pt>
                <c:pt idx="19">
                  <c:v>3.912023005428143</c:v>
                </c:pt>
                <c:pt idx="20">
                  <c:v>3.871201010907891</c:v>
                </c:pt>
                <c:pt idx="21">
                  <c:v>3.828641396489095</c:v>
                </c:pt>
                <c:pt idx="22">
                  <c:v>3.761200115693562</c:v>
                </c:pt>
                <c:pt idx="23">
                  <c:v>3.737669618283368</c:v>
                </c:pt>
                <c:pt idx="24">
                  <c:v>3.663561646129646</c:v>
                </c:pt>
                <c:pt idx="25">
                  <c:v>3.58351893845611</c:v>
                </c:pt>
                <c:pt idx="26">
                  <c:v>3.526360524616162</c:v>
                </c:pt>
                <c:pt idx="27">
                  <c:v>3.49650756146648</c:v>
                </c:pt>
                <c:pt idx="28">
                  <c:v>3.465735902799727</c:v>
                </c:pt>
                <c:pt idx="29">
                  <c:v>3.433987204485146</c:v>
                </c:pt>
                <c:pt idx="30">
                  <c:v>3.401197381662155</c:v>
                </c:pt>
                <c:pt idx="31">
                  <c:v>3.367295829986474</c:v>
                </c:pt>
                <c:pt idx="32">
                  <c:v>3.332204510175202</c:v>
                </c:pt>
                <c:pt idx="33">
                  <c:v>3.332204510175202</c:v>
                </c:pt>
              </c:numCache>
            </c:numRef>
          </c:yVal>
          <c:smooth val="0"/>
        </c:ser>
        <c:ser>
          <c:idx val="1"/>
          <c:order val="1"/>
          <c:tx>
            <c:v>glicerina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40FF"/>
              </a:solidFill>
              <a:ln w="9525">
                <a:solidFill>
                  <a:srgbClr val="FF40FF"/>
                </a:solidFill>
              </a:ln>
              <a:effectLst/>
            </c:spPr>
          </c:marker>
          <c:xVal>
            <c:numRef>
              <c:f>Foglio1!$Q$38:$Q$66</c:f>
              <c:numCache>
                <c:formatCode>General</c:formatCode>
                <c:ptCount val="29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12.0</c:v>
                </c:pt>
                <c:pt idx="12">
                  <c:v>14.0</c:v>
                </c:pt>
                <c:pt idx="13">
                  <c:v>16.0</c:v>
                </c:pt>
                <c:pt idx="14">
                  <c:v>18.0</c:v>
                </c:pt>
                <c:pt idx="15">
                  <c:v>20.0</c:v>
                </c:pt>
                <c:pt idx="16">
                  <c:v>22.0</c:v>
                </c:pt>
                <c:pt idx="17">
                  <c:v>24.0</c:v>
                </c:pt>
                <c:pt idx="18">
                  <c:v>26.0</c:v>
                </c:pt>
                <c:pt idx="19">
                  <c:v>28.0</c:v>
                </c:pt>
                <c:pt idx="20">
                  <c:v>30.0</c:v>
                </c:pt>
                <c:pt idx="21">
                  <c:v>32.0</c:v>
                </c:pt>
                <c:pt idx="22">
                  <c:v>34.0</c:v>
                </c:pt>
                <c:pt idx="23">
                  <c:v>36.0</c:v>
                </c:pt>
                <c:pt idx="24">
                  <c:v>38.0</c:v>
                </c:pt>
                <c:pt idx="25">
                  <c:v>43.0</c:v>
                </c:pt>
                <c:pt idx="26">
                  <c:v>53.0</c:v>
                </c:pt>
                <c:pt idx="27">
                  <c:v>63.0</c:v>
                </c:pt>
                <c:pt idx="28">
                  <c:v>73.0</c:v>
                </c:pt>
              </c:numCache>
            </c:numRef>
          </c:xVal>
          <c:yVal>
            <c:numRef>
              <c:f>Foglio1!$P$38:$P$66</c:f>
              <c:numCache>
                <c:formatCode>0.00</c:formatCode>
                <c:ptCount val="29"/>
                <c:pt idx="0">
                  <c:v>4.57471097850338</c:v>
                </c:pt>
                <c:pt idx="1">
                  <c:v>4.553876891600541</c:v>
                </c:pt>
                <c:pt idx="2">
                  <c:v>4.532599493153258</c:v>
                </c:pt>
                <c:pt idx="3">
                  <c:v>4.510859506516847</c:v>
                </c:pt>
                <c:pt idx="4">
                  <c:v>4.48863636973214</c:v>
                </c:pt>
                <c:pt idx="5">
                  <c:v>4.465908118654584</c:v>
                </c:pt>
                <c:pt idx="6">
                  <c:v>4.442651256490317</c:v>
                </c:pt>
                <c:pt idx="7">
                  <c:v>4.430816798843313</c:v>
                </c:pt>
                <c:pt idx="8">
                  <c:v>4.406719247264252</c:v>
                </c:pt>
                <c:pt idx="9">
                  <c:v>4.382026634673881</c:v>
                </c:pt>
                <c:pt idx="10">
                  <c:v>4.369447852467021</c:v>
                </c:pt>
                <c:pt idx="11">
                  <c:v>4.330733340286331</c:v>
                </c:pt>
                <c:pt idx="12">
                  <c:v>4.30406509320417</c:v>
                </c:pt>
                <c:pt idx="13">
                  <c:v>4.276666119016057</c:v>
                </c:pt>
                <c:pt idx="14">
                  <c:v>4.248495242049358</c:v>
                </c:pt>
                <c:pt idx="15">
                  <c:v>4.219507705176106</c:v>
                </c:pt>
                <c:pt idx="16">
                  <c:v>4.189654742026425</c:v>
                </c:pt>
                <c:pt idx="17">
                  <c:v>4.158883083359671</c:v>
                </c:pt>
                <c:pt idx="18">
                  <c:v>4.127134385045086</c:v>
                </c:pt>
                <c:pt idx="19">
                  <c:v>4.11087386417331</c:v>
                </c:pt>
                <c:pt idx="20">
                  <c:v>4.07753744390572</c:v>
                </c:pt>
                <c:pt idx="21">
                  <c:v>4.043051267834548</c:v>
                </c:pt>
                <c:pt idx="22">
                  <c:v>4.00733318523247</c:v>
                </c:pt>
                <c:pt idx="23">
                  <c:v>3.951243718581428</c:v>
                </c:pt>
                <c:pt idx="24">
                  <c:v>3.931825632724326</c:v>
                </c:pt>
                <c:pt idx="25">
                  <c:v>3.871201010907891</c:v>
                </c:pt>
                <c:pt idx="26">
                  <c:v>3.761200115693562</c:v>
                </c:pt>
                <c:pt idx="27">
                  <c:v>3.688879454113936</c:v>
                </c:pt>
                <c:pt idx="28">
                  <c:v>3.610917912644224</c:v>
                </c:pt>
              </c:numCache>
            </c:numRef>
          </c:yVal>
          <c:smooth val="0"/>
        </c:ser>
        <c:ser>
          <c:idx val="2"/>
          <c:order val="2"/>
          <c:tx>
            <c:v>acqua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xVal>
            <c:numRef>
              <c:f>Foglio1!$D$5:$D$33</c:f>
              <c:numCache>
                <c:formatCode>General</c:formatCode>
                <c:ptCount val="29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11.0</c:v>
                </c:pt>
                <c:pt idx="11">
                  <c:v>13.0</c:v>
                </c:pt>
                <c:pt idx="12">
                  <c:v>15.0</c:v>
                </c:pt>
                <c:pt idx="13">
                  <c:v>17.0</c:v>
                </c:pt>
                <c:pt idx="14">
                  <c:v>19.0</c:v>
                </c:pt>
                <c:pt idx="15">
                  <c:v>22.0</c:v>
                </c:pt>
                <c:pt idx="16">
                  <c:v>25.0</c:v>
                </c:pt>
                <c:pt idx="17">
                  <c:v>28.0</c:v>
                </c:pt>
                <c:pt idx="18">
                  <c:v>31.0</c:v>
                </c:pt>
                <c:pt idx="19">
                  <c:v>36.0</c:v>
                </c:pt>
                <c:pt idx="20">
                  <c:v>41.0</c:v>
                </c:pt>
                <c:pt idx="21">
                  <c:v>46.0</c:v>
                </c:pt>
                <c:pt idx="22">
                  <c:v>51.0</c:v>
                </c:pt>
                <c:pt idx="23">
                  <c:v>56.0</c:v>
                </c:pt>
                <c:pt idx="24">
                  <c:v>66.0</c:v>
                </c:pt>
                <c:pt idx="25">
                  <c:v>76.0</c:v>
                </c:pt>
                <c:pt idx="26">
                  <c:v>86.0</c:v>
                </c:pt>
                <c:pt idx="27">
                  <c:v>96.0</c:v>
                </c:pt>
                <c:pt idx="28">
                  <c:v>106.0</c:v>
                </c:pt>
              </c:numCache>
            </c:numRef>
          </c:xVal>
          <c:yVal>
            <c:numRef>
              <c:f>Foglio1!$C$5:$C$33</c:f>
              <c:numCache>
                <c:formatCode>0.00</c:formatCode>
                <c:ptCount val="29"/>
                <c:pt idx="0">
                  <c:v>4.57471097850338</c:v>
                </c:pt>
                <c:pt idx="1">
                  <c:v>4.510859506516847</c:v>
                </c:pt>
                <c:pt idx="2">
                  <c:v>4.454347296253507</c:v>
                </c:pt>
                <c:pt idx="3">
                  <c:v>4.406719247264252</c:v>
                </c:pt>
                <c:pt idx="4">
                  <c:v>4.356708826689589</c:v>
                </c:pt>
                <c:pt idx="5">
                  <c:v>4.317488113536307</c:v>
                </c:pt>
                <c:pt idx="6">
                  <c:v>4.276666119016057</c:v>
                </c:pt>
                <c:pt idx="7">
                  <c:v>4.23410650459726</c:v>
                </c:pt>
                <c:pt idx="8">
                  <c:v>4.204692619390965</c:v>
                </c:pt>
                <c:pt idx="9">
                  <c:v>4.174387269895634</c:v>
                </c:pt>
                <c:pt idx="10">
                  <c:v>4.11087386417331</c:v>
                </c:pt>
                <c:pt idx="11">
                  <c:v>4.060443010546416</c:v>
                </c:pt>
                <c:pt idx="12">
                  <c:v>4.00733318523247</c:v>
                </c:pt>
                <c:pt idx="13">
                  <c:v>3.970291913552122</c:v>
                </c:pt>
                <c:pt idx="14">
                  <c:v>3.931825632724326</c:v>
                </c:pt>
                <c:pt idx="15">
                  <c:v>3.871201010907891</c:v>
                </c:pt>
                <c:pt idx="16">
                  <c:v>3.806662489770317</c:v>
                </c:pt>
                <c:pt idx="17">
                  <c:v>3.761200115693562</c:v>
                </c:pt>
                <c:pt idx="18">
                  <c:v>3.761200115693562</c:v>
                </c:pt>
                <c:pt idx="19">
                  <c:v>3.663561646129646</c:v>
                </c:pt>
                <c:pt idx="20">
                  <c:v>3.610917912644224</c:v>
                </c:pt>
                <c:pt idx="21">
                  <c:v>3.555348061489414</c:v>
                </c:pt>
                <c:pt idx="22">
                  <c:v>3.49650756146648</c:v>
                </c:pt>
                <c:pt idx="23">
                  <c:v>3.465735902799727</c:v>
                </c:pt>
                <c:pt idx="24">
                  <c:v>3.401197381662155</c:v>
                </c:pt>
                <c:pt idx="25">
                  <c:v>3.332204510175202</c:v>
                </c:pt>
                <c:pt idx="26">
                  <c:v>3.258096538021482</c:v>
                </c:pt>
                <c:pt idx="27">
                  <c:v>3.218875824868198</c:v>
                </c:pt>
                <c:pt idx="28">
                  <c:v>3.218875824868198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605121792"/>
        <c:axId val="-1605119728"/>
      </c:scatterChart>
      <c:valAx>
        <c:axId val="-16051217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1605119728"/>
        <c:crosses val="autoZero"/>
        <c:crossBetween val="midCat"/>
      </c:valAx>
      <c:valAx>
        <c:axId val="-1605119728"/>
        <c:scaling>
          <c:orientation val="minMax"/>
          <c:min val="2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16051217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645734025584202"/>
          <c:y val="0.0442440263596851"/>
          <c:w val="0.893456085258494"/>
          <c:h val="0.839667312792028"/>
        </c:manualLayout>
      </c:layout>
      <c:scatterChart>
        <c:scatterStyle val="lineMarker"/>
        <c:varyColors val="0"/>
        <c:ser>
          <c:idx val="0"/>
          <c:order val="0"/>
          <c:tx>
            <c:v>olio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solidFill>
                  <a:srgbClr val="FFC000"/>
                </a:solidFill>
              </a:ln>
              <a:effectLst/>
            </c:spPr>
          </c:marker>
          <c:xVal>
            <c:numRef>
              <c:f>Foglio1!$O$32:$O$57</c:f>
              <c:numCache>
                <c:formatCode>General</c:formatCode>
                <c:ptCount val="26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11.0</c:v>
                </c:pt>
                <c:pt idx="11">
                  <c:v>13.0</c:v>
                </c:pt>
                <c:pt idx="12">
                  <c:v>15.0</c:v>
                </c:pt>
                <c:pt idx="13">
                  <c:v>17.0</c:v>
                </c:pt>
                <c:pt idx="14">
                  <c:v>20.0</c:v>
                </c:pt>
                <c:pt idx="15">
                  <c:v>23.0</c:v>
                </c:pt>
                <c:pt idx="16">
                  <c:v>26.0</c:v>
                </c:pt>
                <c:pt idx="17">
                  <c:v>29.0</c:v>
                </c:pt>
                <c:pt idx="18">
                  <c:v>32.0</c:v>
                </c:pt>
                <c:pt idx="19">
                  <c:v>35.0</c:v>
                </c:pt>
                <c:pt idx="20">
                  <c:v>40.0</c:v>
                </c:pt>
                <c:pt idx="21">
                  <c:v>45.0</c:v>
                </c:pt>
                <c:pt idx="22">
                  <c:v>50.0</c:v>
                </c:pt>
                <c:pt idx="23">
                  <c:v>60.0</c:v>
                </c:pt>
                <c:pt idx="24">
                  <c:v>70.0</c:v>
                </c:pt>
                <c:pt idx="25">
                  <c:v>80.0</c:v>
                </c:pt>
              </c:numCache>
            </c:numRef>
          </c:xVal>
          <c:yVal>
            <c:numRef>
              <c:f>Foglio1!$N$32:$N$57</c:f>
              <c:numCache>
                <c:formatCode>0.00</c:formatCode>
                <c:ptCount val="26"/>
                <c:pt idx="0">
                  <c:v>4.57471097850338</c:v>
                </c:pt>
                <c:pt idx="1">
                  <c:v>4.532599493153258</c:v>
                </c:pt>
                <c:pt idx="2">
                  <c:v>4.499809670330264</c:v>
                </c:pt>
                <c:pt idx="3">
                  <c:v>4.465908118654584</c:v>
                </c:pt>
                <c:pt idx="4">
                  <c:v>4.442651256490317</c:v>
                </c:pt>
                <c:pt idx="5">
                  <c:v>4.406719247264252</c:v>
                </c:pt>
                <c:pt idx="6">
                  <c:v>4.382026634673881</c:v>
                </c:pt>
                <c:pt idx="7">
                  <c:v>4.343805421853684</c:v>
                </c:pt>
                <c:pt idx="8">
                  <c:v>4.330733340286331</c:v>
                </c:pt>
                <c:pt idx="9">
                  <c:v>4.30406509320417</c:v>
                </c:pt>
                <c:pt idx="10">
                  <c:v>4.262679877041315</c:v>
                </c:pt>
                <c:pt idx="11">
                  <c:v>4.204692619390965</c:v>
                </c:pt>
                <c:pt idx="12">
                  <c:v>4.158883083359671</c:v>
                </c:pt>
                <c:pt idx="13">
                  <c:v>4.11087386417331</c:v>
                </c:pt>
                <c:pt idx="14">
                  <c:v>4.043051267834548</c:v>
                </c:pt>
                <c:pt idx="15">
                  <c:v>3.988984046564274</c:v>
                </c:pt>
                <c:pt idx="16">
                  <c:v>3.931825632724326</c:v>
                </c:pt>
                <c:pt idx="17">
                  <c:v>3.871201010907891</c:v>
                </c:pt>
                <c:pt idx="18">
                  <c:v>3.806662489770317</c:v>
                </c:pt>
                <c:pt idx="19">
                  <c:v>3.737669618283368</c:v>
                </c:pt>
                <c:pt idx="20">
                  <c:v>3.663561646129646</c:v>
                </c:pt>
                <c:pt idx="21">
                  <c:v>3.555348061489414</c:v>
                </c:pt>
                <c:pt idx="22">
                  <c:v>3.49650756146648</c:v>
                </c:pt>
                <c:pt idx="23">
                  <c:v>3.367295829986474</c:v>
                </c:pt>
                <c:pt idx="24">
                  <c:v>3.29583686600433</c:v>
                </c:pt>
                <c:pt idx="25">
                  <c:v>3.218875824868198</c:v>
                </c:pt>
              </c:numCache>
            </c:numRef>
          </c:yVal>
          <c:smooth val="0"/>
        </c:ser>
        <c:ser>
          <c:idx val="1"/>
          <c:order val="1"/>
          <c:tx>
            <c:v>acqua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xVal>
            <c:numRef>
              <c:f>Foglio1!$D$5:$D$34</c:f>
              <c:numCache>
                <c:formatCode>General</c:formatCode>
                <c:ptCount val="30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15.0</c:v>
                </c:pt>
                <c:pt idx="15">
                  <c:v>17.0</c:v>
                </c:pt>
                <c:pt idx="16">
                  <c:v>19.0</c:v>
                </c:pt>
                <c:pt idx="17">
                  <c:v>21.0</c:v>
                </c:pt>
                <c:pt idx="18">
                  <c:v>23.0</c:v>
                </c:pt>
                <c:pt idx="19">
                  <c:v>25.0</c:v>
                </c:pt>
                <c:pt idx="20">
                  <c:v>28.0</c:v>
                </c:pt>
                <c:pt idx="21">
                  <c:v>31.0</c:v>
                </c:pt>
                <c:pt idx="22">
                  <c:v>34.0</c:v>
                </c:pt>
                <c:pt idx="23">
                  <c:v>37.0</c:v>
                </c:pt>
                <c:pt idx="24">
                  <c:v>42.0</c:v>
                </c:pt>
                <c:pt idx="25">
                  <c:v>47.0</c:v>
                </c:pt>
                <c:pt idx="26">
                  <c:v>52.0</c:v>
                </c:pt>
                <c:pt idx="27">
                  <c:v>57.0</c:v>
                </c:pt>
                <c:pt idx="28">
                  <c:v>67.0</c:v>
                </c:pt>
                <c:pt idx="29">
                  <c:v>77.0</c:v>
                </c:pt>
              </c:numCache>
            </c:numRef>
          </c:xVal>
          <c:yVal>
            <c:numRef>
              <c:f>Foglio1!$C$5:$C$34</c:f>
              <c:numCache>
                <c:formatCode>0.00</c:formatCode>
                <c:ptCount val="30"/>
                <c:pt idx="0">
                  <c:v>4.57471097850338</c:v>
                </c:pt>
                <c:pt idx="1">
                  <c:v>4.510859506516847</c:v>
                </c:pt>
                <c:pt idx="2">
                  <c:v>4.465908118654584</c:v>
                </c:pt>
                <c:pt idx="3">
                  <c:v>4.418840607796596</c:v>
                </c:pt>
                <c:pt idx="4">
                  <c:v>4.369447852467021</c:v>
                </c:pt>
                <c:pt idx="5">
                  <c:v>4.330733340286331</c:v>
                </c:pt>
                <c:pt idx="6">
                  <c:v>4.290459441148391</c:v>
                </c:pt>
                <c:pt idx="7">
                  <c:v>4.248495242049358</c:v>
                </c:pt>
                <c:pt idx="8">
                  <c:v>4.219507705176106</c:v>
                </c:pt>
                <c:pt idx="9">
                  <c:v>4.174387269895634</c:v>
                </c:pt>
                <c:pt idx="10">
                  <c:v>4.158883083359671</c:v>
                </c:pt>
                <c:pt idx="11">
                  <c:v>4.127134385045086</c:v>
                </c:pt>
                <c:pt idx="12">
                  <c:v>4.0943445622221</c:v>
                </c:pt>
                <c:pt idx="13">
                  <c:v>4.07753744390572</c:v>
                </c:pt>
                <c:pt idx="14">
                  <c:v>4.02535169073515</c:v>
                </c:pt>
                <c:pt idx="15">
                  <c:v>3.951243718581428</c:v>
                </c:pt>
                <c:pt idx="16">
                  <c:v>3.891820298110626</c:v>
                </c:pt>
                <c:pt idx="17">
                  <c:v>3.850147601710058</c:v>
                </c:pt>
                <c:pt idx="18">
                  <c:v>3.806662489770317</c:v>
                </c:pt>
                <c:pt idx="19">
                  <c:v>3.78418963391826</c:v>
                </c:pt>
                <c:pt idx="20">
                  <c:v>3.737669618283368</c:v>
                </c:pt>
                <c:pt idx="21">
                  <c:v>3.688879454113936</c:v>
                </c:pt>
                <c:pt idx="22">
                  <c:v>3.637586159726386</c:v>
                </c:pt>
                <c:pt idx="23">
                  <c:v>3.610917912644224</c:v>
                </c:pt>
                <c:pt idx="24">
                  <c:v>3.526360524616162</c:v>
                </c:pt>
                <c:pt idx="25">
                  <c:v>3.49650756146648</c:v>
                </c:pt>
                <c:pt idx="26">
                  <c:v>3.433987204485146</c:v>
                </c:pt>
                <c:pt idx="27">
                  <c:v>3.401197381662155</c:v>
                </c:pt>
                <c:pt idx="28">
                  <c:v>3.332204510175202</c:v>
                </c:pt>
                <c:pt idx="29">
                  <c:v>3.29583686600433</c:v>
                </c:pt>
              </c:numCache>
            </c:numRef>
          </c:yVal>
          <c:smooth val="0"/>
        </c:ser>
        <c:ser>
          <c:idx val="2"/>
          <c:order val="2"/>
          <c:tx>
            <c:v>glicerina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40FF"/>
              </a:solidFill>
              <a:ln w="9525">
                <a:solidFill>
                  <a:srgbClr val="FF40FF"/>
                </a:solidFill>
              </a:ln>
              <a:effectLst/>
            </c:spPr>
          </c:marker>
          <c:xVal>
            <c:numRef>
              <c:f>Foglio1!$S$32:$S$60</c:f>
              <c:numCache>
                <c:formatCode>General</c:formatCode>
                <c:ptCount val="29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7.0</c:v>
                </c:pt>
                <c:pt idx="7">
                  <c:v>9.0</c:v>
                </c:pt>
                <c:pt idx="8">
                  <c:v>11.0</c:v>
                </c:pt>
                <c:pt idx="9">
                  <c:v>13.0</c:v>
                </c:pt>
                <c:pt idx="10">
                  <c:v>15.0</c:v>
                </c:pt>
                <c:pt idx="11">
                  <c:v>17.0</c:v>
                </c:pt>
                <c:pt idx="12">
                  <c:v>19.0</c:v>
                </c:pt>
                <c:pt idx="13">
                  <c:v>21.0</c:v>
                </c:pt>
                <c:pt idx="14">
                  <c:v>23.0</c:v>
                </c:pt>
                <c:pt idx="15">
                  <c:v>25.0</c:v>
                </c:pt>
                <c:pt idx="16">
                  <c:v>27.0</c:v>
                </c:pt>
                <c:pt idx="17">
                  <c:v>30.0</c:v>
                </c:pt>
                <c:pt idx="18">
                  <c:v>33.0</c:v>
                </c:pt>
                <c:pt idx="19">
                  <c:v>36.0</c:v>
                </c:pt>
                <c:pt idx="20">
                  <c:v>39.0</c:v>
                </c:pt>
                <c:pt idx="21">
                  <c:v>42.0</c:v>
                </c:pt>
                <c:pt idx="22">
                  <c:v>45.0</c:v>
                </c:pt>
                <c:pt idx="23">
                  <c:v>49.0</c:v>
                </c:pt>
                <c:pt idx="24">
                  <c:v>53.0</c:v>
                </c:pt>
                <c:pt idx="25">
                  <c:v>56.0</c:v>
                </c:pt>
                <c:pt idx="26">
                  <c:v>61.0</c:v>
                </c:pt>
                <c:pt idx="27">
                  <c:v>66.0</c:v>
                </c:pt>
                <c:pt idx="28">
                  <c:v>76.0</c:v>
                </c:pt>
              </c:numCache>
            </c:numRef>
          </c:xVal>
          <c:yVal>
            <c:numRef>
              <c:f>Foglio1!$R$32:$R$60</c:f>
              <c:numCache>
                <c:formatCode>0.00</c:formatCode>
                <c:ptCount val="29"/>
                <c:pt idx="0">
                  <c:v>4.57471097850338</c:v>
                </c:pt>
                <c:pt idx="1">
                  <c:v>4.553876891600541</c:v>
                </c:pt>
                <c:pt idx="2">
                  <c:v>4.521788577049037</c:v>
                </c:pt>
                <c:pt idx="3">
                  <c:v>4.499809670330264</c:v>
                </c:pt>
                <c:pt idx="4">
                  <c:v>4.477336814478207</c:v>
                </c:pt>
                <c:pt idx="5">
                  <c:v>4.465908118654584</c:v>
                </c:pt>
                <c:pt idx="6">
                  <c:v>4.418840607796596</c:v>
                </c:pt>
                <c:pt idx="7">
                  <c:v>4.382026634673881</c:v>
                </c:pt>
                <c:pt idx="8">
                  <c:v>4.343805421853684</c:v>
                </c:pt>
                <c:pt idx="9">
                  <c:v>4.30406509320417</c:v>
                </c:pt>
                <c:pt idx="10">
                  <c:v>4.276666119016057</c:v>
                </c:pt>
                <c:pt idx="11">
                  <c:v>4.248495242049358</c:v>
                </c:pt>
                <c:pt idx="12">
                  <c:v>4.204692619390965</c:v>
                </c:pt>
                <c:pt idx="13">
                  <c:v>4.174387269895634</c:v>
                </c:pt>
                <c:pt idx="14">
                  <c:v>4.14313472639153</c:v>
                </c:pt>
                <c:pt idx="15">
                  <c:v>4.11087386417331</c:v>
                </c:pt>
                <c:pt idx="16">
                  <c:v>4.0943445622221</c:v>
                </c:pt>
                <c:pt idx="17">
                  <c:v>4.043051267834548</c:v>
                </c:pt>
                <c:pt idx="18">
                  <c:v>4.00733318523247</c:v>
                </c:pt>
                <c:pt idx="19">
                  <c:v>3.970291913552122</c:v>
                </c:pt>
                <c:pt idx="20">
                  <c:v>3.931825632724326</c:v>
                </c:pt>
                <c:pt idx="21">
                  <c:v>3.891820298110626</c:v>
                </c:pt>
                <c:pt idx="22">
                  <c:v>3.850147601710058</c:v>
                </c:pt>
                <c:pt idx="23">
                  <c:v>3.806662489770317</c:v>
                </c:pt>
                <c:pt idx="24">
                  <c:v>3.761200115693562</c:v>
                </c:pt>
                <c:pt idx="25">
                  <c:v>3.737669618283368</c:v>
                </c:pt>
                <c:pt idx="26">
                  <c:v>3.688879454113936</c:v>
                </c:pt>
                <c:pt idx="27">
                  <c:v>3.637586159726386</c:v>
                </c:pt>
                <c:pt idx="28">
                  <c:v>3.555348061489414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606479040"/>
        <c:axId val="-1606477680"/>
      </c:scatterChart>
      <c:valAx>
        <c:axId val="-16064790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1606477680"/>
        <c:crosses val="autoZero"/>
        <c:crossBetween val="midCat"/>
      </c:valAx>
      <c:valAx>
        <c:axId val="-1606477680"/>
        <c:scaling>
          <c:orientation val="minMax"/>
          <c:min val="2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16064790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ADA22-E842-324A-9D66-5109DEF6E4D1}" type="datetimeFigureOut">
              <a:rPr lang="it-IT" smtClean="0"/>
              <a:t>24/02/18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5C51-B3D8-B242-B7E3-5C815CFC6929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ADA22-E842-324A-9D66-5109DEF6E4D1}" type="datetimeFigureOut">
              <a:rPr lang="it-IT" smtClean="0"/>
              <a:t>24/02/18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5C51-B3D8-B242-B7E3-5C815CFC6929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ADA22-E842-324A-9D66-5109DEF6E4D1}" type="datetimeFigureOut">
              <a:rPr lang="it-IT" smtClean="0"/>
              <a:t>24/02/18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5C51-B3D8-B242-B7E3-5C815CFC6929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ADA22-E842-324A-9D66-5109DEF6E4D1}" type="datetimeFigureOut">
              <a:rPr lang="it-IT" smtClean="0"/>
              <a:t>24/02/18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5C51-B3D8-B242-B7E3-5C815CFC6929}" type="slidenum">
              <a:rPr lang="it-IT" smtClean="0"/>
              <a:t>‹n.›</a:t>
            </a:fld>
            <a:endParaRPr lang="it-IT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ADA22-E842-324A-9D66-5109DEF6E4D1}" type="datetimeFigureOut">
              <a:rPr lang="it-IT" smtClean="0"/>
              <a:t>24/02/18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5C51-B3D8-B242-B7E3-5C815CFC6929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ADA22-E842-324A-9D66-5109DEF6E4D1}" type="datetimeFigureOut">
              <a:rPr lang="it-IT" smtClean="0"/>
              <a:t>24/02/18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5C51-B3D8-B242-B7E3-5C815CFC6929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ADA22-E842-324A-9D66-5109DEF6E4D1}" type="datetimeFigureOut">
              <a:rPr lang="it-IT" smtClean="0"/>
              <a:t>24/02/18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5C51-B3D8-B242-B7E3-5C815CFC6929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ADA22-E842-324A-9D66-5109DEF6E4D1}" type="datetimeFigureOut">
              <a:rPr lang="it-IT" smtClean="0"/>
              <a:t>24/02/18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5C51-B3D8-B242-B7E3-5C815CFC6929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ADA22-E842-324A-9D66-5109DEF6E4D1}" type="datetimeFigureOut">
              <a:rPr lang="it-IT" smtClean="0"/>
              <a:t>24/02/18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5C51-B3D8-B242-B7E3-5C815CFC6929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ADA22-E842-324A-9D66-5109DEF6E4D1}" type="datetimeFigureOut">
              <a:rPr lang="it-IT" smtClean="0"/>
              <a:t>24/02/18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5C51-B3D8-B242-B7E3-5C815CFC6929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ADA22-E842-324A-9D66-5109DEF6E4D1}" type="datetimeFigureOut">
              <a:rPr lang="it-IT" smtClean="0"/>
              <a:t>24/02/18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5C51-B3D8-B242-B7E3-5C815CFC6929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ADA22-E842-324A-9D66-5109DEF6E4D1}" type="datetimeFigureOut">
              <a:rPr lang="it-IT" smtClean="0"/>
              <a:t>24/02/18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5C51-B3D8-B242-B7E3-5C815CFC6929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ADA22-E842-324A-9D66-5109DEF6E4D1}" type="datetimeFigureOut">
              <a:rPr lang="it-IT" smtClean="0"/>
              <a:t>24/02/18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5C51-B3D8-B242-B7E3-5C815CFC6929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ADA22-E842-324A-9D66-5109DEF6E4D1}" type="datetimeFigureOut">
              <a:rPr lang="it-IT" smtClean="0"/>
              <a:t>24/02/18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5C51-B3D8-B242-B7E3-5C815CFC6929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ADA22-E842-324A-9D66-5109DEF6E4D1}" type="datetimeFigureOut">
              <a:rPr lang="it-IT" smtClean="0"/>
              <a:t>24/02/18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5C51-B3D8-B242-B7E3-5C815CFC6929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ADA22-E842-324A-9D66-5109DEF6E4D1}" type="datetimeFigureOut">
              <a:rPr lang="it-IT" smtClean="0"/>
              <a:t>24/02/18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5C51-B3D8-B242-B7E3-5C815CFC6929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ADA22-E842-324A-9D66-5109DEF6E4D1}" type="datetimeFigureOut">
              <a:rPr lang="it-IT" smtClean="0"/>
              <a:t>24/02/18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5C51-B3D8-B242-B7E3-5C815CFC6929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BCADA22-E842-324A-9D66-5109DEF6E4D1}" type="datetimeFigureOut">
              <a:rPr lang="it-IT" smtClean="0"/>
              <a:t>24/02/18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DE25C51-B3D8-B242-B7E3-5C815CFC692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7537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4" r:id="rId1"/>
    <p:sldLayoutId id="2147484285" r:id="rId2"/>
    <p:sldLayoutId id="2147484286" r:id="rId3"/>
    <p:sldLayoutId id="2147484287" r:id="rId4"/>
    <p:sldLayoutId id="2147484288" r:id="rId5"/>
    <p:sldLayoutId id="2147484289" r:id="rId6"/>
    <p:sldLayoutId id="2147484290" r:id="rId7"/>
    <p:sldLayoutId id="2147484291" r:id="rId8"/>
    <p:sldLayoutId id="2147484292" r:id="rId9"/>
    <p:sldLayoutId id="2147484293" r:id="rId10"/>
    <p:sldLayoutId id="2147484294" r:id="rId11"/>
    <p:sldLayoutId id="2147484295" r:id="rId12"/>
    <p:sldLayoutId id="2147484296" r:id="rId13"/>
    <p:sldLayoutId id="2147484297" r:id="rId14"/>
    <p:sldLayoutId id="2147484298" r:id="rId15"/>
    <p:sldLayoutId id="2147484299" r:id="rId16"/>
    <p:sldLayoutId id="2147484300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600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33715" y="609600"/>
            <a:ext cx="9599302" cy="2803751"/>
          </a:xfrm>
        </p:spPr>
        <p:txBody>
          <a:bodyPr>
            <a:normAutofit/>
          </a:bodyPr>
          <a:lstStyle/>
          <a:p>
            <a:r>
              <a:rPr lang="it-IT" sz="4800" dirty="0" smtClean="0">
                <a:latin typeface="Rockwell Condensed" charset="0"/>
                <a:ea typeface="Rockwell Condensed" charset="0"/>
                <a:cs typeface="Rockwell Condensed" charset="0"/>
              </a:rPr>
              <a:t>Curva di raffreddamento di un liquido</a:t>
            </a:r>
            <a:endParaRPr lang="it-IT" sz="4800" dirty="0">
              <a:latin typeface="Rockwell Condensed" charset="0"/>
              <a:ea typeface="Rockwell Condensed" charset="0"/>
              <a:cs typeface="Rockwell Condensed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376581" y="3413351"/>
            <a:ext cx="7891272" cy="1069848"/>
          </a:xfrm>
        </p:spPr>
        <p:txBody>
          <a:bodyPr/>
          <a:lstStyle/>
          <a:p>
            <a:r>
              <a:rPr lang="it-IT" dirty="0" smtClean="0">
                <a:solidFill>
                  <a:schemeClr val="tx1"/>
                </a:solidFill>
              </a:rPr>
              <a:t>Analizzare l’andamento della temperatura di un liquido al passare del tempo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576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800" dirty="0" smtClean="0">
                <a:latin typeface="Rockwell Condensed" charset="0"/>
                <a:ea typeface="Rockwell Condensed" charset="0"/>
                <a:cs typeface="Rockwell Condensed" charset="0"/>
              </a:rPr>
              <a:t>Grafico dei logaritmi nel </a:t>
            </a:r>
            <a:r>
              <a:rPr lang="it-IT" sz="4800" dirty="0" err="1" smtClean="0">
                <a:latin typeface="Rockwell Condensed" charset="0"/>
                <a:ea typeface="Rockwell Condensed" charset="0"/>
                <a:cs typeface="Rockwell Condensed" charset="0"/>
              </a:rPr>
              <a:t>becker</a:t>
            </a:r>
            <a:r>
              <a:rPr lang="it-IT" sz="4800" dirty="0" smtClean="0">
                <a:latin typeface="Rockwell Condensed" charset="0"/>
                <a:ea typeface="Rockwell Condensed" charset="0"/>
                <a:cs typeface="Rockwell Condensed" charset="0"/>
              </a:rPr>
              <a:t> piccolo</a:t>
            </a:r>
            <a:endParaRPr lang="it-IT" sz="4800" dirty="0">
              <a:latin typeface="Rockwell Condensed" charset="0"/>
              <a:ea typeface="Rockwell Condensed" charset="0"/>
              <a:cs typeface="Rockwell Condensed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it-IT" dirty="0" smtClean="0"/>
              <a:t>Logaritmo delle tre sostanze nel </a:t>
            </a:r>
            <a:r>
              <a:rPr lang="it-IT" dirty="0" err="1"/>
              <a:t>becker</a:t>
            </a:r>
            <a:r>
              <a:rPr lang="it-IT" dirty="0"/>
              <a:t> di vetro </a:t>
            </a:r>
            <a:r>
              <a:rPr lang="it-IT" dirty="0" smtClean="0"/>
              <a:t>piccolo </a:t>
            </a:r>
            <a:r>
              <a:rPr lang="it-IT" dirty="0"/>
              <a:t>(portata 250ml)</a:t>
            </a:r>
          </a:p>
          <a:p>
            <a:r>
              <a:rPr lang="it-IT" dirty="0"/>
              <a:t>Acqua=blu</a:t>
            </a:r>
          </a:p>
          <a:p>
            <a:r>
              <a:rPr lang="it-IT" dirty="0"/>
              <a:t>Olio=giallo</a:t>
            </a:r>
          </a:p>
          <a:p>
            <a:r>
              <a:rPr lang="it-IT" dirty="0"/>
              <a:t>Glicerina=fucsia</a:t>
            </a:r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591847846"/>
              </p:ext>
            </p:extLst>
          </p:nvPr>
        </p:nvGraphicFramePr>
        <p:xfrm>
          <a:off x="6364287" y="2193925"/>
          <a:ext cx="5580969" cy="3698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10719581" y="5387926"/>
            <a:ext cx="13504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Tempo (</a:t>
            </a:r>
            <a:r>
              <a:rPr lang="it-IT" sz="1200" dirty="0" err="1" smtClean="0"/>
              <a:t>min</a:t>
            </a:r>
            <a:r>
              <a:rPr lang="it-IT" sz="1200" dirty="0" smtClean="0"/>
              <a:t>)</a:t>
            </a:r>
            <a:endParaRPr lang="it-IT" sz="12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6619553" y="2093976"/>
            <a:ext cx="908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Logaritmo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784498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800" dirty="0" smtClean="0">
                <a:latin typeface="Rockwell Condensed" charset="0"/>
                <a:ea typeface="Rockwell Condensed" charset="0"/>
                <a:cs typeface="Rockwell Condensed" charset="0"/>
              </a:rPr>
              <a:t>Grafico dei logaritmi nel Becker grande</a:t>
            </a:r>
            <a:endParaRPr lang="it-IT" sz="4800" dirty="0">
              <a:latin typeface="Rockwell Condensed" charset="0"/>
              <a:ea typeface="Rockwell Condensed" charset="0"/>
              <a:cs typeface="Rockwell Condensed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it-IT" dirty="0" smtClean="0"/>
              <a:t>Grafico del logaritmo delle </a:t>
            </a:r>
            <a:r>
              <a:rPr lang="it-IT" dirty="0"/>
              <a:t>tre sostanze nel </a:t>
            </a:r>
            <a:r>
              <a:rPr lang="it-IT" dirty="0" err="1"/>
              <a:t>becker</a:t>
            </a:r>
            <a:r>
              <a:rPr lang="it-IT" dirty="0"/>
              <a:t> di vetro </a:t>
            </a:r>
            <a:r>
              <a:rPr lang="it-IT" dirty="0" smtClean="0"/>
              <a:t>grande </a:t>
            </a:r>
            <a:r>
              <a:rPr lang="it-IT" dirty="0"/>
              <a:t>(portata </a:t>
            </a:r>
            <a:r>
              <a:rPr lang="it-IT" dirty="0" smtClean="0"/>
              <a:t>400ml</a:t>
            </a:r>
            <a:r>
              <a:rPr lang="it-IT" dirty="0"/>
              <a:t>)</a:t>
            </a:r>
          </a:p>
          <a:p>
            <a:r>
              <a:rPr lang="it-IT" dirty="0"/>
              <a:t>Acqua=blu</a:t>
            </a:r>
          </a:p>
          <a:p>
            <a:r>
              <a:rPr lang="it-IT" dirty="0"/>
              <a:t>Olio=giallo</a:t>
            </a:r>
          </a:p>
          <a:p>
            <a:r>
              <a:rPr lang="it-IT" dirty="0"/>
              <a:t>Glicerina=fucsia</a:t>
            </a:r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33691652"/>
              </p:ext>
            </p:extLst>
          </p:nvPr>
        </p:nvGraphicFramePr>
        <p:xfrm>
          <a:off x="6099047" y="2319093"/>
          <a:ext cx="5942897" cy="3728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10841503" y="5486400"/>
            <a:ext cx="13504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Tempo (</a:t>
            </a:r>
            <a:r>
              <a:rPr lang="it-IT" sz="1200" dirty="0" err="1" smtClean="0"/>
              <a:t>min</a:t>
            </a:r>
            <a:r>
              <a:rPr lang="it-IT" sz="1200" dirty="0" smtClean="0"/>
              <a:t>)</a:t>
            </a:r>
            <a:endParaRPr lang="it-IT" sz="12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394470" y="2190340"/>
            <a:ext cx="908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Logaritmo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503502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800" dirty="0" smtClean="0">
                <a:latin typeface="Rockwell Condensed" charset="0"/>
                <a:ea typeface="Rockwell Condensed" charset="0"/>
                <a:cs typeface="Rockwell Condensed" charset="0"/>
              </a:rPr>
              <a:t>Grafico dei logaritmi nel contenitore in metallo</a:t>
            </a:r>
            <a:endParaRPr lang="it-IT" sz="4800" dirty="0">
              <a:latin typeface="Rockwell Condensed" charset="0"/>
              <a:ea typeface="Rockwell Condensed" charset="0"/>
              <a:cs typeface="Rockwell Condensed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it-IT" dirty="0" smtClean="0"/>
              <a:t>Grafico del logaritmo delle </a:t>
            </a:r>
            <a:r>
              <a:rPr lang="it-IT" dirty="0"/>
              <a:t>tre sostanze nel </a:t>
            </a:r>
            <a:r>
              <a:rPr lang="it-IT" dirty="0" smtClean="0"/>
              <a:t>contenitore in metallo</a:t>
            </a:r>
          </a:p>
          <a:p>
            <a:r>
              <a:rPr lang="it-IT" dirty="0" smtClean="0"/>
              <a:t>Acqua=blu</a:t>
            </a:r>
            <a:endParaRPr lang="it-IT" dirty="0"/>
          </a:p>
          <a:p>
            <a:r>
              <a:rPr lang="it-IT" dirty="0"/>
              <a:t>Olio=giallo</a:t>
            </a:r>
          </a:p>
          <a:p>
            <a:r>
              <a:rPr lang="it-IT" dirty="0"/>
              <a:t>Glicerina=fucsia</a:t>
            </a:r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414389440"/>
              </p:ext>
            </p:extLst>
          </p:nvPr>
        </p:nvGraphicFramePr>
        <p:xfrm>
          <a:off x="6099048" y="2748158"/>
          <a:ext cx="5900694" cy="2870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10841503" y="5022165"/>
            <a:ext cx="13504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Tempo (</a:t>
            </a:r>
            <a:r>
              <a:rPr lang="it-IT" sz="1200" dirty="0" err="1" smtClean="0"/>
              <a:t>min</a:t>
            </a:r>
            <a:r>
              <a:rPr lang="it-IT" sz="1200" dirty="0" smtClean="0"/>
              <a:t>)</a:t>
            </a:r>
            <a:endParaRPr lang="it-IT" sz="12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408537" y="2609658"/>
            <a:ext cx="908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Logaritmo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652391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800" dirty="0" smtClean="0">
                <a:latin typeface="Rockwell Condensed" charset="0"/>
                <a:ea typeface="Rockwell Condensed" charset="0"/>
                <a:cs typeface="Rockwell Condensed" charset="0"/>
              </a:rPr>
              <a:t>Conclusioni</a:t>
            </a:r>
            <a:endParaRPr lang="it-IT" sz="4800" dirty="0">
              <a:latin typeface="Rockwell Condensed" charset="0"/>
              <a:ea typeface="Rockwell Condensed" charset="0"/>
              <a:cs typeface="Rockwell Condensed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1069848" y="2093976"/>
            <a:ext cx="10058400" cy="4050792"/>
          </a:xfrm>
        </p:spPr>
        <p:txBody>
          <a:bodyPr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v"/>
              <a:tabLst/>
              <a:defRPr/>
            </a:pPr>
            <a:r>
              <a:rPr lang="it-IT" dirty="0" smtClean="0"/>
              <a:t> </a:t>
            </a:r>
            <a:r>
              <a:rPr lang="it-IT" sz="2400" dirty="0" smtClean="0"/>
              <a:t>A prescindere dal materiale del contenitore e dalla sua portata,    l’acqua è sempre la sostanza che impiega meno tempo a raffreddarsi, mentre la glicerina è la sostanza che impiega più tempo.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v"/>
              <a:tabLst/>
              <a:defRPr/>
            </a:pPr>
            <a:endParaRPr lang="it-IT" sz="2400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v"/>
              <a:tabLst/>
              <a:defRPr/>
            </a:pPr>
            <a:r>
              <a:rPr lang="it-IT" sz="2400" dirty="0" smtClean="0"/>
              <a:t>In generale, qualunque sostanza si raffredda prima all’interno del contenitore in metallo, poi nel </a:t>
            </a:r>
            <a:r>
              <a:rPr lang="it-IT" sz="2400" dirty="0" err="1" smtClean="0"/>
              <a:t>becker</a:t>
            </a:r>
            <a:r>
              <a:rPr lang="it-IT" sz="2400" dirty="0" smtClean="0"/>
              <a:t> grande e infine nel </a:t>
            </a:r>
            <a:r>
              <a:rPr lang="it-IT" sz="2400" dirty="0" err="1" smtClean="0"/>
              <a:t>becker</a:t>
            </a:r>
            <a:r>
              <a:rPr lang="it-IT" sz="2400" dirty="0" smtClean="0"/>
              <a:t> piccolo.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v"/>
              <a:tabLst/>
              <a:defRPr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35473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9848" y="818461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it-IT" sz="4800" dirty="0" smtClean="0">
                <a:latin typeface="Rockwell Condensed" charset="0"/>
                <a:ea typeface="Rockwell Condensed" charset="0"/>
                <a:cs typeface="Rockwell Condensed" charset="0"/>
              </a:rPr>
              <a:t>Grazie per la vostra attenzione</a:t>
            </a:r>
            <a:endParaRPr lang="it-IT" sz="4800" dirty="0">
              <a:latin typeface="Rockwell Condensed" charset="0"/>
              <a:ea typeface="Rockwell Condensed" charset="0"/>
              <a:cs typeface="Rockwell Condensed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1069848" y="2965470"/>
            <a:ext cx="10058400" cy="270381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it-IT" sz="3200" dirty="0" smtClean="0"/>
              <a:t>Giulia </a:t>
            </a:r>
            <a:r>
              <a:rPr lang="it-IT" sz="3200" dirty="0" err="1" smtClean="0"/>
              <a:t>Ciappelli</a:t>
            </a:r>
            <a:endParaRPr lang="it-IT" sz="3200" dirty="0" smtClean="0"/>
          </a:p>
          <a:p>
            <a:pPr marL="0" indent="0" algn="ctr">
              <a:buNone/>
            </a:pPr>
            <a:r>
              <a:rPr lang="it-IT" sz="3200" dirty="0" smtClean="0"/>
              <a:t>Ivan </a:t>
            </a:r>
            <a:r>
              <a:rPr lang="it-IT" sz="3200" dirty="0" err="1" smtClean="0"/>
              <a:t>Cerra</a:t>
            </a:r>
            <a:endParaRPr lang="it-IT" sz="3200" dirty="0" smtClean="0"/>
          </a:p>
          <a:p>
            <a:pPr marL="0" indent="0" algn="ctr">
              <a:buNone/>
            </a:pPr>
            <a:r>
              <a:rPr lang="it-IT" sz="3200" dirty="0" smtClean="0"/>
              <a:t>Matteo </a:t>
            </a:r>
            <a:r>
              <a:rPr lang="it-IT" sz="3200" dirty="0" err="1" smtClean="0"/>
              <a:t>Scelfo</a:t>
            </a:r>
            <a:endParaRPr lang="it-IT" sz="3200" dirty="0" smtClean="0"/>
          </a:p>
          <a:p>
            <a:pPr marL="0" indent="0" algn="ctr">
              <a:buNone/>
            </a:pPr>
            <a:r>
              <a:rPr lang="it-IT" sz="3200" dirty="0" smtClean="0"/>
              <a:t>Gerald </a:t>
            </a:r>
            <a:r>
              <a:rPr lang="it-IT" sz="3200" dirty="0" err="1" smtClean="0"/>
              <a:t>Kertesa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046680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12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5438" y="-84607"/>
            <a:ext cx="10515600" cy="1325563"/>
          </a:xfrm>
        </p:spPr>
        <p:txBody>
          <a:bodyPr>
            <a:normAutofit/>
          </a:bodyPr>
          <a:lstStyle/>
          <a:p>
            <a:r>
              <a:rPr lang="it-IT" sz="4800" dirty="0" smtClean="0">
                <a:latin typeface="Rockwell Condensed" charset="0"/>
                <a:ea typeface="Rockwell Condensed" charset="0"/>
                <a:cs typeface="Rockwell Condensed" charset="0"/>
              </a:rPr>
              <a:t>Materiali</a:t>
            </a:r>
            <a:endParaRPr lang="it-IT" sz="4800" dirty="0">
              <a:latin typeface="Rockwell Condensed" charset="0"/>
              <a:ea typeface="Rockwell Condensed" charset="0"/>
              <a:cs typeface="Rockwell Condensed" charset="0"/>
            </a:endParaRPr>
          </a:p>
        </p:txBody>
      </p:sp>
      <p:cxnSp>
        <p:nvCxnSpPr>
          <p:cNvPr id="10" name="Connettore 2 9"/>
          <p:cNvCxnSpPr/>
          <p:nvPr/>
        </p:nvCxnSpPr>
        <p:spPr>
          <a:xfrm flipH="1">
            <a:off x="2785157" y="2474420"/>
            <a:ext cx="1" cy="3336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"/>
          <a:stretch/>
        </p:blipFill>
        <p:spPr>
          <a:xfrm rot="16200000">
            <a:off x="7289799" y="835145"/>
            <a:ext cx="2345164" cy="3242684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8046749" y="1014599"/>
            <a:ext cx="2607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Guanti termoresistenti</a:t>
            </a:r>
            <a:endParaRPr lang="it-IT" sz="1200" dirty="0"/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7" b="32519"/>
          <a:stretch/>
        </p:blipFill>
        <p:spPr>
          <a:xfrm>
            <a:off x="6870434" y="4017788"/>
            <a:ext cx="3250938" cy="238655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731657" y="7837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8639186" y="3756178"/>
            <a:ext cx="1422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/>
              <a:t>Termometro</a:t>
            </a:r>
            <a:endParaRPr lang="it-IT" sz="11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51"/>
          <a:stretch/>
        </p:blipFill>
        <p:spPr>
          <a:xfrm>
            <a:off x="1791268" y="1294725"/>
            <a:ext cx="2868573" cy="2359389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85" b="1"/>
          <a:stretch/>
        </p:blipFill>
        <p:spPr>
          <a:xfrm>
            <a:off x="1739356" y="4186682"/>
            <a:ext cx="2920485" cy="2386551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3471727" y="3930782"/>
            <a:ext cx="22258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Piastra termica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690542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3772" y="236480"/>
            <a:ext cx="10364451" cy="1596177"/>
          </a:xfrm>
        </p:spPr>
        <p:txBody>
          <a:bodyPr>
            <a:normAutofit/>
          </a:bodyPr>
          <a:lstStyle/>
          <a:p>
            <a:r>
              <a:rPr lang="it-IT" sz="4800" dirty="0" smtClean="0">
                <a:latin typeface="Rockwell Condensed" charset="0"/>
                <a:ea typeface="Rockwell Condensed" charset="0"/>
                <a:cs typeface="Rockwell Condensed" charset="0"/>
              </a:rPr>
              <a:t>Contenitori</a:t>
            </a:r>
            <a:endParaRPr lang="it-IT" sz="4800" dirty="0">
              <a:latin typeface="Rockwell Condensed" charset="0"/>
              <a:ea typeface="Rockwell Condensed" charset="0"/>
              <a:cs typeface="Rockwell Condensed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" r="3718"/>
          <a:stretch/>
        </p:blipFill>
        <p:spPr>
          <a:xfrm>
            <a:off x="3127212" y="1495167"/>
            <a:ext cx="5942646" cy="4215683"/>
          </a:xfrm>
        </p:spPr>
      </p:pic>
      <p:sp>
        <p:nvSpPr>
          <p:cNvPr id="5" name="Rettangolo 4"/>
          <p:cNvSpPr/>
          <p:nvPr/>
        </p:nvSpPr>
        <p:spPr>
          <a:xfrm>
            <a:off x="3450413" y="1967559"/>
            <a:ext cx="10690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dirty="0" smtClean="0"/>
              <a:t>Becker grande  </a:t>
            </a:r>
            <a:endParaRPr lang="it-IT" sz="1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706760" y="1967559"/>
            <a:ext cx="778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Becker piccolo</a:t>
            </a:r>
            <a:endParaRPr lang="it-IT" sz="1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7417931" y="1967559"/>
            <a:ext cx="1470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Contenitore in metallo</a:t>
            </a:r>
            <a:endParaRPr lang="it-IT" sz="1400" dirty="0"/>
          </a:p>
        </p:txBody>
      </p:sp>
      <p:cxnSp>
        <p:nvCxnSpPr>
          <p:cNvPr id="8" name="Connettore 2 7"/>
          <p:cNvCxnSpPr/>
          <p:nvPr/>
        </p:nvCxnSpPr>
        <p:spPr>
          <a:xfrm flipH="1">
            <a:off x="6115973" y="2625680"/>
            <a:ext cx="1" cy="3336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 flipH="1">
            <a:off x="8153157" y="2619371"/>
            <a:ext cx="1" cy="3336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H="1">
            <a:off x="3984913" y="2625681"/>
            <a:ext cx="1" cy="3336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8786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89349" y="428065"/>
            <a:ext cx="10364451" cy="1596177"/>
          </a:xfrm>
        </p:spPr>
        <p:txBody>
          <a:bodyPr>
            <a:normAutofit/>
          </a:bodyPr>
          <a:lstStyle/>
          <a:p>
            <a:pPr algn="ctr"/>
            <a:r>
              <a:rPr lang="it-IT" sz="4800" dirty="0" smtClean="0">
                <a:latin typeface="Rockwell Condensed" charset="0"/>
                <a:ea typeface="Rockwell Condensed" charset="0"/>
                <a:cs typeface="Rockwell Condensed" charset="0"/>
              </a:rPr>
              <a:t>Sostanze</a:t>
            </a:r>
            <a:endParaRPr lang="it-IT" sz="4800" dirty="0">
              <a:latin typeface="Rockwell Condensed" charset="0"/>
              <a:ea typeface="Rockwell Condensed" charset="0"/>
              <a:cs typeface="Rockwell Condensed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1547" y="2669205"/>
            <a:ext cx="3907689" cy="298709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799" y="2208908"/>
            <a:ext cx="3016849" cy="390769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782" y="2208908"/>
            <a:ext cx="2994018" cy="390769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851454" y="1839576"/>
            <a:ext cx="9502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Glicerina                                      Olio di semi di girasole                                 Acqua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16723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800" dirty="0" smtClean="0">
                <a:latin typeface="Rockwell Condensed" charset="0"/>
                <a:ea typeface="Rockwell Condensed" charset="0"/>
                <a:cs typeface="Rockwell Condensed" charset="0"/>
              </a:rPr>
              <a:t>Operazioni condotte</a:t>
            </a:r>
            <a:endParaRPr lang="it-IT" sz="4800" dirty="0">
              <a:latin typeface="Rockwell Condensed" charset="0"/>
              <a:ea typeface="Rockwell Condensed" charset="0"/>
              <a:cs typeface="Rockwell Condensed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dirty="0" smtClean="0">
                <a:latin typeface="Al Bayan Plain" charset="-78"/>
                <a:ea typeface="Al Bayan Plain" charset="-78"/>
                <a:cs typeface="Al Bayan Plain" charset="-78"/>
              </a:rPr>
              <a:t>Prendere 200ml di acqua e versarli in tre contenitori di varia portata e materiale. Portare a ebollizione l’acqua ponendoli su una fonte di calore e misurarne l’abbassamento di temperatura al passare del tempo.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dirty="0" smtClean="0">
                <a:latin typeface="Al Bayan Plain" charset="-78"/>
                <a:ea typeface="Al Bayan Plain" charset="-78"/>
                <a:cs typeface="Al Bayan Plain" charset="-78"/>
              </a:rPr>
              <a:t>Ripetere le operazioni sostituendo l’acqua con l’olio di semi di girasole e la glicerina.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98386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1468 2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60789" y="606160"/>
            <a:ext cx="3140933" cy="5585320"/>
          </a:xfrm>
        </p:spPr>
      </p:pic>
    </p:spTree>
    <p:extLst>
      <p:ext uri="{BB962C8B-B14F-4D97-AF65-F5344CB8AC3E}">
        <p14:creationId xmlns:p14="http://schemas.microsoft.com/office/powerpoint/2010/main" val="154552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12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800" dirty="0" smtClean="0">
                <a:latin typeface="Rockwell Condensed" charset="0"/>
                <a:ea typeface="Rockwell Condensed" charset="0"/>
                <a:cs typeface="Rockwell Condensed" charset="0"/>
              </a:rPr>
              <a:t>Raccolta dati del </a:t>
            </a:r>
            <a:r>
              <a:rPr lang="it-IT" sz="4800" dirty="0" err="1" smtClean="0">
                <a:latin typeface="Rockwell Condensed" charset="0"/>
                <a:ea typeface="Rockwell Condensed" charset="0"/>
                <a:cs typeface="Rockwell Condensed" charset="0"/>
              </a:rPr>
              <a:t>becker</a:t>
            </a:r>
            <a:r>
              <a:rPr lang="it-IT" sz="4800" dirty="0" smtClean="0">
                <a:latin typeface="Rockwell Condensed" charset="0"/>
                <a:ea typeface="Rockwell Condensed" charset="0"/>
                <a:cs typeface="Rockwell Condensed" charset="0"/>
              </a:rPr>
              <a:t> piccolo</a:t>
            </a:r>
            <a:endParaRPr lang="it-IT" sz="4800" dirty="0">
              <a:latin typeface="Rockwell Condensed" charset="0"/>
              <a:ea typeface="Rockwell Condensed" charset="0"/>
              <a:cs typeface="Rockwell Condensed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it-IT" dirty="0" smtClean="0"/>
              <a:t>Curva di raffreddamento delle tre sostanze nel </a:t>
            </a:r>
            <a:r>
              <a:rPr lang="it-IT" dirty="0" err="1" smtClean="0"/>
              <a:t>becker</a:t>
            </a:r>
            <a:r>
              <a:rPr lang="it-IT" dirty="0" smtClean="0"/>
              <a:t> di vetro piccolo (portata 250ml)</a:t>
            </a:r>
          </a:p>
          <a:p>
            <a:r>
              <a:rPr lang="it-IT" dirty="0" smtClean="0"/>
              <a:t>Acqua=blu    t ½ =  25 min.</a:t>
            </a:r>
          </a:p>
          <a:p>
            <a:r>
              <a:rPr lang="it-IT" dirty="0" smtClean="0"/>
              <a:t>Olio=giallo    T ½ = 27 min.   </a:t>
            </a:r>
          </a:p>
          <a:p>
            <a:r>
              <a:rPr lang="it-IT" dirty="0" smtClean="0"/>
              <a:t>Glicerina=fucsia    T ½ = 35 min.</a:t>
            </a:r>
            <a:endParaRPr lang="it-IT" dirty="0"/>
          </a:p>
        </p:txBody>
      </p:sp>
      <p:graphicFrame>
        <p:nvGraphicFramePr>
          <p:cNvPr id="11" name="Segnaposto contenuto 10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534576980"/>
              </p:ext>
            </p:extLst>
          </p:nvPr>
        </p:nvGraphicFramePr>
        <p:xfrm>
          <a:off x="5843588" y="1690687"/>
          <a:ext cx="5957887" cy="4486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10705513" y="5627076"/>
            <a:ext cx="13504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Tempo (</a:t>
            </a:r>
            <a:r>
              <a:rPr lang="it-IT" sz="1200" dirty="0" err="1" smtClean="0"/>
              <a:t>min</a:t>
            </a:r>
            <a:r>
              <a:rPr lang="it-IT" sz="1200" dirty="0" smtClean="0"/>
              <a:t>)</a:t>
            </a:r>
            <a:endParaRPr lang="it-IT" sz="12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6099048" y="1955476"/>
            <a:ext cx="14200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Temperatura (°C)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66064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200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800" dirty="0" smtClean="0">
                <a:latin typeface="Rockwell Condensed" charset="0"/>
                <a:ea typeface="Rockwell Condensed" charset="0"/>
                <a:cs typeface="Rockwell Condensed" charset="0"/>
              </a:rPr>
              <a:t>Raccolta dati nel </a:t>
            </a:r>
            <a:r>
              <a:rPr lang="it-IT" sz="4800" dirty="0" err="1" smtClean="0">
                <a:latin typeface="Rockwell Condensed" charset="0"/>
                <a:ea typeface="Rockwell Condensed" charset="0"/>
                <a:cs typeface="Rockwell Condensed" charset="0"/>
              </a:rPr>
              <a:t>becker</a:t>
            </a:r>
            <a:r>
              <a:rPr lang="it-IT" sz="4800" dirty="0" smtClean="0">
                <a:latin typeface="Rockwell Condensed" charset="0"/>
                <a:ea typeface="Rockwell Condensed" charset="0"/>
                <a:cs typeface="Rockwell Condensed" charset="0"/>
              </a:rPr>
              <a:t> grande</a:t>
            </a:r>
            <a:endParaRPr lang="it-IT" sz="4800" dirty="0">
              <a:latin typeface="Rockwell Condensed" charset="0"/>
              <a:ea typeface="Rockwell Condensed" charset="0"/>
              <a:cs typeface="Rockwell Condensed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it-IT" dirty="0"/>
              <a:t>Curva di raffreddamento delle tre sostanze nel </a:t>
            </a:r>
            <a:r>
              <a:rPr lang="it-IT" dirty="0" err="1"/>
              <a:t>becker</a:t>
            </a:r>
            <a:r>
              <a:rPr lang="it-IT" dirty="0"/>
              <a:t> di vetro </a:t>
            </a:r>
            <a:r>
              <a:rPr lang="it-IT" dirty="0" smtClean="0"/>
              <a:t>grande </a:t>
            </a:r>
            <a:r>
              <a:rPr lang="it-IT" dirty="0"/>
              <a:t>(</a:t>
            </a:r>
            <a:r>
              <a:rPr lang="it-IT" dirty="0" smtClean="0"/>
              <a:t>portata 400ml</a:t>
            </a:r>
            <a:r>
              <a:rPr lang="it-IT" dirty="0"/>
              <a:t>)</a:t>
            </a:r>
          </a:p>
          <a:p>
            <a:r>
              <a:rPr lang="it-IT" dirty="0"/>
              <a:t>Acqua=blu </a:t>
            </a:r>
            <a:r>
              <a:rPr lang="it-IT" dirty="0" smtClean="0"/>
              <a:t>   T </a:t>
            </a:r>
            <a:r>
              <a:rPr lang="it-IT" dirty="0"/>
              <a:t>½ </a:t>
            </a:r>
            <a:r>
              <a:rPr lang="it-IT" dirty="0" smtClean="0"/>
              <a:t>= 22 min.</a:t>
            </a:r>
            <a:endParaRPr lang="it-IT" dirty="0"/>
          </a:p>
          <a:p>
            <a:r>
              <a:rPr lang="it-IT" dirty="0"/>
              <a:t>Olio=giallo </a:t>
            </a:r>
            <a:r>
              <a:rPr lang="it-IT" dirty="0" smtClean="0"/>
              <a:t>   T </a:t>
            </a:r>
            <a:r>
              <a:rPr lang="it-IT" dirty="0"/>
              <a:t>½ </a:t>
            </a:r>
            <a:r>
              <a:rPr lang="it-IT" dirty="0" smtClean="0"/>
              <a:t>= 27 min.</a:t>
            </a:r>
            <a:endParaRPr lang="it-IT" dirty="0"/>
          </a:p>
          <a:p>
            <a:r>
              <a:rPr lang="it-IT" dirty="0"/>
              <a:t>Glicerina=fucsia </a:t>
            </a:r>
            <a:r>
              <a:rPr lang="it-IT" dirty="0" smtClean="0"/>
              <a:t>   T </a:t>
            </a:r>
            <a:r>
              <a:rPr lang="it-IT" dirty="0"/>
              <a:t>½ </a:t>
            </a:r>
            <a:r>
              <a:rPr lang="it-IT" dirty="0" smtClean="0"/>
              <a:t>= 42 min.</a:t>
            </a:r>
            <a:endParaRPr lang="it-IT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graphicFrame>
        <p:nvGraphicFramePr>
          <p:cNvPr id="7" name="Segnaposto contenuto 6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615458886"/>
              </p:ext>
            </p:extLst>
          </p:nvPr>
        </p:nvGraphicFramePr>
        <p:xfrm>
          <a:off x="5824727" y="2193925"/>
          <a:ext cx="5815729" cy="3978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9973993" y="5570805"/>
            <a:ext cx="13504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Tempo (</a:t>
            </a:r>
            <a:r>
              <a:rPr lang="it-IT" sz="1200" dirty="0" err="1" smtClean="0"/>
              <a:t>min</a:t>
            </a:r>
            <a:r>
              <a:rPr lang="it-IT" sz="1200" dirty="0" smtClean="0"/>
              <a:t>)</a:t>
            </a:r>
            <a:endParaRPr lang="it-IT" sz="12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6633621" y="2055425"/>
            <a:ext cx="14200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Temperatura (°C)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978236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600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9847" y="484632"/>
            <a:ext cx="10541581" cy="1609344"/>
          </a:xfrm>
        </p:spPr>
        <p:txBody>
          <a:bodyPr>
            <a:normAutofit/>
          </a:bodyPr>
          <a:lstStyle/>
          <a:p>
            <a:r>
              <a:rPr lang="it-IT" sz="4800" dirty="0" smtClean="0">
                <a:latin typeface="Rockwell Condensed" charset="0"/>
                <a:ea typeface="Rockwell Condensed" charset="0"/>
                <a:cs typeface="Rockwell Condensed" charset="0"/>
              </a:rPr>
              <a:t>Raccolta dati nel contenitore in metallo</a:t>
            </a:r>
            <a:endParaRPr lang="it-IT" sz="4800" dirty="0">
              <a:latin typeface="Rockwell Condensed" charset="0"/>
              <a:ea typeface="Rockwell Condensed" charset="0"/>
              <a:cs typeface="Rockwell Condensed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851991" y="2601871"/>
            <a:ext cx="5106026" cy="3424107"/>
          </a:xfrm>
        </p:spPr>
        <p:txBody>
          <a:bodyPr/>
          <a:lstStyle/>
          <a:p>
            <a:r>
              <a:rPr lang="it-IT" dirty="0"/>
              <a:t>Curva di raffreddamento delle tre sostanze </a:t>
            </a:r>
            <a:r>
              <a:rPr lang="it-IT" dirty="0" smtClean="0"/>
              <a:t>nel contenitore in metallo</a:t>
            </a:r>
          </a:p>
          <a:p>
            <a:r>
              <a:rPr lang="it-IT" dirty="0" smtClean="0"/>
              <a:t>Acqua=blu    </a:t>
            </a:r>
            <a:r>
              <a:rPr lang="it-IT" dirty="0"/>
              <a:t>T ½ </a:t>
            </a:r>
            <a:r>
              <a:rPr lang="it-IT" dirty="0" smtClean="0"/>
              <a:t>= 19 min.</a:t>
            </a:r>
            <a:endParaRPr lang="it-IT" dirty="0"/>
          </a:p>
          <a:p>
            <a:r>
              <a:rPr lang="it-IT" dirty="0" smtClean="0"/>
              <a:t>Olio=giallo    </a:t>
            </a:r>
            <a:r>
              <a:rPr lang="it-IT" dirty="0"/>
              <a:t>T ½ </a:t>
            </a:r>
            <a:r>
              <a:rPr lang="it-IT" dirty="0" smtClean="0"/>
              <a:t>= 28 min.</a:t>
            </a:r>
            <a:endParaRPr lang="it-IT" dirty="0"/>
          </a:p>
          <a:p>
            <a:r>
              <a:rPr lang="it-IT" dirty="0" smtClean="0"/>
              <a:t>Glicerina=fucsia    T </a:t>
            </a:r>
            <a:r>
              <a:rPr lang="it-IT" dirty="0"/>
              <a:t>½ </a:t>
            </a:r>
            <a:r>
              <a:rPr lang="it-IT" dirty="0" smtClean="0"/>
              <a:t>= 42 min.</a:t>
            </a:r>
            <a:endParaRPr lang="it-IT" dirty="0"/>
          </a:p>
        </p:txBody>
      </p:sp>
      <p:graphicFrame>
        <p:nvGraphicFramePr>
          <p:cNvPr id="7" name="Segnaposto contenuto 6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197215914"/>
              </p:ext>
            </p:extLst>
          </p:nvPr>
        </p:nvGraphicFramePr>
        <p:xfrm>
          <a:off x="5824728" y="2193925"/>
          <a:ext cx="5786700" cy="3978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10044332" y="5570806"/>
            <a:ext cx="13504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Tempo (</a:t>
            </a:r>
            <a:r>
              <a:rPr lang="it-IT" sz="1200" dirty="0" err="1" smtClean="0"/>
              <a:t>min</a:t>
            </a:r>
            <a:r>
              <a:rPr lang="it-IT" sz="1200" dirty="0" smtClean="0"/>
              <a:t>)</a:t>
            </a:r>
            <a:endParaRPr lang="it-IT" sz="12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6633621" y="2055425"/>
            <a:ext cx="14200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Temperatura (°C)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844471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occia">
  <a:themeElements>
    <a:clrScheme name="Goccia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Gocci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cci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280</TotalTime>
  <Words>388</Words>
  <Application>Microsoft Macintosh PowerPoint</Application>
  <PresentationFormat>Widescreen</PresentationFormat>
  <Paragraphs>67</Paragraphs>
  <Slides>14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0" baseType="lpstr">
      <vt:lpstr>Al Bayan Plain</vt:lpstr>
      <vt:lpstr>Rockwell Condensed</vt:lpstr>
      <vt:lpstr>Tw Cen MT</vt:lpstr>
      <vt:lpstr>Wingdings</vt:lpstr>
      <vt:lpstr>Arial</vt:lpstr>
      <vt:lpstr>Goccia</vt:lpstr>
      <vt:lpstr>Curva di raffreddamento di un liquido</vt:lpstr>
      <vt:lpstr>Materiali</vt:lpstr>
      <vt:lpstr>Contenitori</vt:lpstr>
      <vt:lpstr>Sostanze</vt:lpstr>
      <vt:lpstr>Operazioni condotte</vt:lpstr>
      <vt:lpstr>Presentazione di PowerPoint</vt:lpstr>
      <vt:lpstr>Raccolta dati del becker piccolo</vt:lpstr>
      <vt:lpstr>Raccolta dati nel becker grande</vt:lpstr>
      <vt:lpstr>Raccolta dati nel contenitore in metallo</vt:lpstr>
      <vt:lpstr>Grafico dei logaritmi nel becker piccolo</vt:lpstr>
      <vt:lpstr>Grafico dei logaritmi nel Becker grande</vt:lpstr>
      <vt:lpstr>Grafico dei logaritmi nel contenitore in metallo</vt:lpstr>
      <vt:lpstr>Conclusioni</vt:lpstr>
      <vt:lpstr>Grazie per la vostra attenzione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Curva di raffreddamento di un liquido</dc:title>
  <dc:creator>Utente di Microsoft Office</dc:creator>
  <cp:lastModifiedBy>Utente di Microsoft Office</cp:lastModifiedBy>
  <cp:revision>37</cp:revision>
  <dcterms:created xsi:type="dcterms:W3CDTF">2018-02-10T09:59:22Z</dcterms:created>
  <dcterms:modified xsi:type="dcterms:W3CDTF">2018-02-24T09:46:35Z</dcterms:modified>
</cp:coreProperties>
</file>