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70" r:id="rId12"/>
    <p:sldId id="267" r:id="rId13"/>
    <p:sldId id="275" r:id="rId14"/>
    <p:sldId id="273" r:id="rId15"/>
    <p:sldId id="272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mo\Desktop\EXCELL%20I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SL%20FISICA\Book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mo\Desktop\EXCELL%20IL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SL%20FISICA\Book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SL%20FISICA\Book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mo\Desktop\EXCELL%20IL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mo\Desktop\EXCELL%20IL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SL%20FISICA\Book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5.1434223541048513E-2"/>
          <c:y val="3.2965337184862602E-2"/>
          <c:w val="0.79617620751341711"/>
          <c:h val="0.89099664380563304"/>
        </c:manualLayout>
      </c:layout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</c:spPr>
          <c:xVal>
            <c:numRef>
              <c:f>Sheet1!$A$1:$A$22</c:f>
              <c:numCache>
                <c:formatCode>General</c:formatCode>
                <c:ptCount val="22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  <c:pt idx="9">
                  <c:v>240</c:v>
                </c:pt>
                <c:pt idx="10">
                  <c:v>300</c:v>
                </c:pt>
                <c:pt idx="11">
                  <c:v>360</c:v>
                </c:pt>
                <c:pt idx="12">
                  <c:v>420</c:v>
                </c:pt>
                <c:pt idx="13">
                  <c:v>480</c:v>
                </c:pt>
                <c:pt idx="14">
                  <c:v>540</c:v>
                </c:pt>
                <c:pt idx="15">
                  <c:v>600</c:v>
                </c:pt>
                <c:pt idx="16">
                  <c:v>660</c:v>
                </c:pt>
                <c:pt idx="17">
                  <c:v>780</c:v>
                </c:pt>
                <c:pt idx="18">
                  <c:v>900</c:v>
                </c:pt>
                <c:pt idx="19">
                  <c:v>1080</c:v>
                </c:pt>
                <c:pt idx="20">
                  <c:v>1260</c:v>
                </c:pt>
                <c:pt idx="21">
                  <c:v>1320</c:v>
                </c:pt>
              </c:numCache>
            </c:numRef>
          </c:xVal>
          <c:yVal>
            <c:numRef>
              <c:f>Sheet1!$B$1:$B$22</c:f>
              <c:numCache>
                <c:formatCode>General</c:formatCode>
                <c:ptCount val="22"/>
                <c:pt idx="0">
                  <c:v>39.4</c:v>
                </c:pt>
                <c:pt idx="1">
                  <c:v>35.700000000000003</c:v>
                </c:pt>
                <c:pt idx="2">
                  <c:v>33.799999999999997</c:v>
                </c:pt>
                <c:pt idx="3">
                  <c:v>31.3</c:v>
                </c:pt>
                <c:pt idx="4">
                  <c:v>30</c:v>
                </c:pt>
                <c:pt idx="5">
                  <c:v>28.4</c:v>
                </c:pt>
                <c:pt idx="6">
                  <c:v>27.5</c:v>
                </c:pt>
                <c:pt idx="7">
                  <c:v>26</c:v>
                </c:pt>
                <c:pt idx="8">
                  <c:v>24.5</c:v>
                </c:pt>
                <c:pt idx="9">
                  <c:v>22.5</c:v>
                </c:pt>
                <c:pt idx="10">
                  <c:v>20.3</c:v>
                </c:pt>
                <c:pt idx="11">
                  <c:v>18.5</c:v>
                </c:pt>
                <c:pt idx="12">
                  <c:v>16.5</c:v>
                </c:pt>
                <c:pt idx="13">
                  <c:v>15.5</c:v>
                </c:pt>
                <c:pt idx="14">
                  <c:v>14</c:v>
                </c:pt>
                <c:pt idx="15">
                  <c:v>13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4</c:v>
                </c:pt>
                <c:pt idx="20">
                  <c:v>0.5</c:v>
                </c:pt>
                <c:pt idx="21">
                  <c:v>0</c:v>
                </c:pt>
              </c:numCache>
            </c:numRef>
          </c:yVal>
        </c:ser>
        <c:dLbls/>
        <c:axId val="116440064"/>
        <c:axId val="116241152"/>
      </c:scatterChart>
      <c:valAx>
        <c:axId val="116440064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241152"/>
        <c:crosses val="autoZero"/>
        <c:crossBetween val="midCat"/>
      </c:valAx>
      <c:valAx>
        <c:axId val="116241152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440064"/>
        <c:crosses val="autoZero"/>
        <c:crossBetween val="midCat"/>
      </c:valAx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lang="en-US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/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[Book3.xlsx]Sheet1!$U$2:$U$21</c:f>
              <c:numCache>
                <c:formatCode>General</c:formatCode>
                <c:ptCount val="20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150</c:v>
                </c:pt>
                <c:pt idx="7">
                  <c:v>180</c:v>
                </c:pt>
                <c:pt idx="8">
                  <c:v>240</c:v>
                </c:pt>
                <c:pt idx="9">
                  <c:v>300</c:v>
                </c:pt>
                <c:pt idx="10">
                  <c:v>360</c:v>
                </c:pt>
                <c:pt idx="11">
                  <c:v>420</c:v>
                </c:pt>
                <c:pt idx="12">
                  <c:v>480</c:v>
                </c:pt>
                <c:pt idx="13">
                  <c:v>540</c:v>
                </c:pt>
                <c:pt idx="14">
                  <c:v>600</c:v>
                </c:pt>
                <c:pt idx="15">
                  <c:v>660</c:v>
                </c:pt>
                <c:pt idx="16">
                  <c:v>780</c:v>
                </c:pt>
                <c:pt idx="17">
                  <c:v>900</c:v>
                </c:pt>
                <c:pt idx="18">
                  <c:v>1080</c:v>
                </c:pt>
                <c:pt idx="19">
                  <c:v>1260</c:v>
                </c:pt>
              </c:numCache>
            </c:numRef>
          </c:xVal>
          <c:yVal>
            <c:numRef>
              <c:f>[Book3.xlsx]Sheet1!$V$2:$V$21</c:f>
              <c:numCache>
                <c:formatCode>General</c:formatCode>
                <c:ptCount val="20"/>
                <c:pt idx="0">
                  <c:v>3.5751506889999995</c:v>
                </c:pt>
                <c:pt idx="1">
                  <c:v>3.5204608020000001</c:v>
                </c:pt>
                <c:pt idx="2">
                  <c:v>3.443618098</c:v>
                </c:pt>
                <c:pt idx="3">
                  <c:v>3.4011973820000003</c:v>
                </c:pt>
                <c:pt idx="4">
                  <c:v>3.3463891449999998</c:v>
                </c:pt>
                <c:pt idx="5">
                  <c:v>3.3141860049999998</c:v>
                </c:pt>
                <c:pt idx="6">
                  <c:v>3.2580965380000002</c:v>
                </c:pt>
                <c:pt idx="7">
                  <c:v>3.1986731179999999</c:v>
                </c:pt>
                <c:pt idx="8">
                  <c:v>3.1135153089999998</c:v>
                </c:pt>
                <c:pt idx="9">
                  <c:v>3.0106208859999999</c:v>
                </c:pt>
                <c:pt idx="10">
                  <c:v>2.9177707320000001</c:v>
                </c:pt>
                <c:pt idx="11">
                  <c:v>2.8033603810000001</c:v>
                </c:pt>
                <c:pt idx="12">
                  <c:v>2.7408400239999997</c:v>
                </c:pt>
                <c:pt idx="13">
                  <c:v>2.6390573299999995</c:v>
                </c:pt>
                <c:pt idx="14">
                  <c:v>2.5649493570000002</c:v>
                </c:pt>
                <c:pt idx="15">
                  <c:v>2.4849066500000001</c:v>
                </c:pt>
                <c:pt idx="16">
                  <c:v>2.3025850929999994</c:v>
                </c:pt>
                <c:pt idx="17">
                  <c:v>1.9459101490000001</c:v>
                </c:pt>
                <c:pt idx="18">
                  <c:v>1.386294361</c:v>
                </c:pt>
                <c:pt idx="19">
                  <c:v>-0.69314718099999995</c:v>
                </c:pt>
              </c:numCache>
            </c:numRef>
          </c:yVal>
        </c:ser>
        <c:dLbls/>
        <c:axId val="116570752"/>
        <c:axId val="116572928"/>
      </c:scatterChart>
      <c:valAx>
        <c:axId val="1165707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572928"/>
        <c:crosses val="autoZero"/>
        <c:crossBetween val="midCat"/>
      </c:valAx>
      <c:valAx>
        <c:axId val="116572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57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en-US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4492108091143904"/>
          <c:y val="5.0703303892705304E-3"/>
          <c:w val="0.77126725219573411"/>
          <c:h val="0.88628406150098893"/>
        </c:manualLayout>
      </c:layout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</c:spPr>
          <c:xVal>
            <c:numRef>
              <c:f>Sheet1!$E$1:$E$22</c:f>
              <c:numCache>
                <c:formatCode>General</c:formatCode>
                <c:ptCount val="22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  <c:pt idx="9">
                  <c:v>240</c:v>
                </c:pt>
                <c:pt idx="10">
                  <c:v>300</c:v>
                </c:pt>
                <c:pt idx="11">
                  <c:v>360</c:v>
                </c:pt>
                <c:pt idx="12">
                  <c:v>420</c:v>
                </c:pt>
                <c:pt idx="13">
                  <c:v>480</c:v>
                </c:pt>
                <c:pt idx="14">
                  <c:v>540</c:v>
                </c:pt>
                <c:pt idx="15">
                  <c:v>600</c:v>
                </c:pt>
                <c:pt idx="16">
                  <c:v>660</c:v>
                </c:pt>
                <c:pt idx="17">
                  <c:v>780</c:v>
                </c:pt>
                <c:pt idx="18">
                  <c:v>900</c:v>
                </c:pt>
                <c:pt idx="19">
                  <c:v>1020</c:v>
                </c:pt>
                <c:pt idx="20">
                  <c:v>1140</c:v>
                </c:pt>
              </c:numCache>
            </c:numRef>
          </c:xVal>
          <c:yVal>
            <c:numRef>
              <c:f>Sheet1!$F$1:$F$22</c:f>
              <c:numCache>
                <c:formatCode>General</c:formatCode>
                <c:ptCount val="22"/>
                <c:pt idx="0">
                  <c:v>31.5</c:v>
                </c:pt>
                <c:pt idx="1">
                  <c:v>28.5</c:v>
                </c:pt>
                <c:pt idx="2">
                  <c:v>26.5</c:v>
                </c:pt>
                <c:pt idx="3">
                  <c:v>24.5</c:v>
                </c:pt>
                <c:pt idx="4">
                  <c:v>23.5</c:v>
                </c:pt>
                <c:pt idx="5">
                  <c:v>22.5</c:v>
                </c:pt>
                <c:pt idx="6">
                  <c:v>21.5</c:v>
                </c:pt>
                <c:pt idx="7">
                  <c:v>20</c:v>
                </c:pt>
                <c:pt idx="8">
                  <c:v>19</c:v>
                </c:pt>
                <c:pt idx="9">
                  <c:v>17</c:v>
                </c:pt>
                <c:pt idx="10">
                  <c:v>15</c:v>
                </c:pt>
                <c:pt idx="11">
                  <c:v>13.5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</c:v>
                </c:pt>
                <c:pt idx="16">
                  <c:v>7</c:v>
                </c:pt>
                <c:pt idx="17">
                  <c:v>5</c:v>
                </c:pt>
                <c:pt idx="18">
                  <c:v>2.5</c:v>
                </c:pt>
                <c:pt idx="19">
                  <c:v>1</c:v>
                </c:pt>
                <c:pt idx="20">
                  <c:v>0</c:v>
                </c:pt>
              </c:numCache>
            </c:numRef>
          </c:yVal>
        </c:ser>
        <c:dLbls/>
        <c:axId val="116606080"/>
        <c:axId val="116607616"/>
      </c:scatterChart>
      <c:valAx>
        <c:axId val="116606080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07616"/>
        <c:crosses val="autoZero"/>
        <c:crossBetween val="midCat"/>
      </c:valAx>
      <c:valAx>
        <c:axId val="116607616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06080"/>
        <c:crosses val="autoZero"/>
        <c:crossBetween val="midCat"/>
      </c:valAx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lang="en-US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/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[Book3.xlsx]Sheet1!$AA$2:$AA$20</c:f>
              <c:numCache>
                <c:formatCode>General</c:formatCode>
                <c:ptCount val="19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150</c:v>
                </c:pt>
                <c:pt idx="7">
                  <c:v>180</c:v>
                </c:pt>
                <c:pt idx="8">
                  <c:v>240</c:v>
                </c:pt>
                <c:pt idx="9">
                  <c:v>300</c:v>
                </c:pt>
                <c:pt idx="10">
                  <c:v>360</c:v>
                </c:pt>
                <c:pt idx="11">
                  <c:v>420</c:v>
                </c:pt>
                <c:pt idx="12">
                  <c:v>480</c:v>
                </c:pt>
                <c:pt idx="13">
                  <c:v>540</c:v>
                </c:pt>
                <c:pt idx="14">
                  <c:v>600</c:v>
                </c:pt>
                <c:pt idx="15">
                  <c:v>660</c:v>
                </c:pt>
                <c:pt idx="16">
                  <c:v>780</c:v>
                </c:pt>
                <c:pt idx="17">
                  <c:v>900</c:v>
                </c:pt>
                <c:pt idx="18">
                  <c:v>1020</c:v>
                </c:pt>
              </c:numCache>
            </c:numRef>
          </c:xVal>
          <c:yVal>
            <c:numRef>
              <c:f>[Book3.xlsx]Sheet1!$AB$2:$AB$20</c:f>
              <c:numCache>
                <c:formatCode>General</c:formatCode>
                <c:ptCount val="19"/>
                <c:pt idx="0">
                  <c:v>3.3499040872746</c:v>
                </c:pt>
                <c:pt idx="1">
                  <c:v>3.2771447329921806</c:v>
                </c:pt>
                <c:pt idx="2">
                  <c:v>3.1986731175506797</c:v>
                </c:pt>
                <c:pt idx="3">
                  <c:v>3.1570004211501099</c:v>
                </c:pt>
                <c:pt idx="4">
                  <c:v>3.1135153092103702</c:v>
                </c:pt>
                <c:pt idx="5">
                  <c:v>3.0680529351336192</c:v>
                </c:pt>
                <c:pt idx="6">
                  <c:v>2.99573227355399</c:v>
                </c:pt>
                <c:pt idx="7">
                  <c:v>2.9444389791664398</c:v>
                </c:pt>
                <c:pt idx="8">
                  <c:v>2.8332133440562197</c:v>
                </c:pt>
                <c:pt idx="9">
                  <c:v>2.7080502011022105</c:v>
                </c:pt>
                <c:pt idx="10">
                  <c:v>2.6026896854443797</c:v>
                </c:pt>
                <c:pt idx="11">
                  <c:v>2.4423470353691994</c:v>
                </c:pt>
                <c:pt idx="12">
                  <c:v>2.3513752571634798</c:v>
                </c:pt>
                <c:pt idx="13">
                  <c:v>2.2512917986065006</c:v>
                </c:pt>
                <c:pt idx="14">
                  <c:v>2.0794415416798397</c:v>
                </c:pt>
                <c:pt idx="15">
                  <c:v>1.9459101490553101</c:v>
                </c:pt>
                <c:pt idx="16">
                  <c:v>1.6094379124340998</c:v>
                </c:pt>
                <c:pt idx="17">
                  <c:v>0.916290731874155</c:v>
                </c:pt>
                <c:pt idx="18">
                  <c:v>0</c:v>
                </c:pt>
              </c:numCache>
            </c:numRef>
          </c:yVal>
        </c:ser>
        <c:dLbls/>
        <c:axId val="116634368"/>
        <c:axId val="116636288"/>
      </c:scatterChart>
      <c:valAx>
        <c:axId val="1166343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36288"/>
        <c:crosses val="autoZero"/>
        <c:crossBetween val="midCat"/>
      </c:valAx>
      <c:valAx>
        <c:axId val="116636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34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en-US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/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[Book3.xlsx]Sheet1!$AI$2:$AI$25</c:f>
              <c:numCache>
                <c:formatCode>General</c:formatCode>
                <c:ptCount val="2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210</c:v>
                </c:pt>
                <c:pt idx="11">
                  <c:v>240</c:v>
                </c:pt>
                <c:pt idx="12">
                  <c:v>300</c:v>
                </c:pt>
                <c:pt idx="13">
                  <c:v>360</c:v>
                </c:pt>
                <c:pt idx="14">
                  <c:v>420</c:v>
                </c:pt>
                <c:pt idx="15">
                  <c:v>480</c:v>
                </c:pt>
                <c:pt idx="16">
                  <c:v>540</c:v>
                </c:pt>
                <c:pt idx="17">
                  <c:v>600</c:v>
                </c:pt>
                <c:pt idx="18">
                  <c:v>660</c:v>
                </c:pt>
                <c:pt idx="19">
                  <c:v>720</c:v>
                </c:pt>
                <c:pt idx="20">
                  <c:v>780</c:v>
                </c:pt>
                <c:pt idx="21">
                  <c:v>900</c:v>
                </c:pt>
                <c:pt idx="22">
                  <c:v>1020</c:v>
                </c:pt>
                <c:pt idx="23">
                  <c:v>1140</c:v>
                </c:pt>
              </c:numCache>
            </c:numRef>
          </c:xVal>
          <c:yVal>
            <c:numRef>
              <c:f>[Book3.xlsx]Sheet1!$AJ$2:$AJ$25</c:f>
              <c:numCache>
                <c:formatCode>General</c:formatCode>
                <c:ptCount val="24"/>
                <c:pt idx="0">
                  <c:v>3.7376696182833702</c:v>
                </c:pt>
                <c:pt idx="1">
                  <c:v>3.7135720667043106</c:v>
                </c:pt>
                <c:pt idx="2">
                  <c:v>3.6635616461296507</c:v>
                </c:pt>
                <c:pt idx="3">
                  <c:v>3.6375861597263905</c:v>
                </c:pt>
                <c:pt idx="4">
                  <c:v>3.5973122605884504</c:v>
                </c:pt>
                <c:pt idx="5">
                  <c:v>3.5695326964813705</c:v>
                </c:pt>
                <c:pt idx="6">
                  <c:v>3.5409593240373103</c:v>
                </c:pt>
                <c:pt idx="7">
                  <c:v>3.5115454388310194</c:v>
                </c:pt>
                <c:pt idx="8">
                  <c:v>3.4499875458315907</c:v>
                </c:pt>
                <c:pt idx="9">
                  <c:v>3.4011973816621603</c:v>
                </c:pt>
                <c:pt idx="10">
                  <c:v>3.3843902633457703</c:v>
                </c:pt>
                <c:pt idx="11">
                  <c:v>3.3499040872746</c:v>
                </c:pt>
                <c:pt idx="12">
                  <c:v>3.2771447329921806</c:v>
                </c:pt>
                <c:pt idx="13">
                  <c:v>3.1986731175506797</c:v>
                </c:pt>
                <c:pt idx="14">
                  <c:v>3.1135153092103702</c:v>
                </c:pt>
                <c:pt idx="15">
                  <c:v>3.0445224377234199</c:v>
                </c:pt>
                <c:pt idx="16">
                  <c:v>2.9704144655696996</c:v>
                </c:pt>
                <c:pt idx="17">
                  <c:v>2.8332133440562197</c:v>
                </c:pt>
                <c:pt idx="18">
                  <c:v>2.7408400239251995</c:v>
                </c:pt>
                <c:pt idx="19">
                  <c:v>2.6026896854443797</c:v>
                </c:pt>
                <c:pt idx="20">
                  <c:v>2.1972245773362205</c:v>
                </c:pt>
                <c:pt idx="21">
                  <c:v>1.7917594692280501</c:v>
                </c:pt>
                <c:pt idx="22">
                  <c:v>1.2527629684953701</c:v>
                </c:pt>
                <c:pt idx="23">
                  <c:v>0.405465108108164</c:v>
                </c:pt>
              </c:numCache>
            </c:numRef>
          </c:yVal>
        </c:ser>
        <c:dLbls/>
        <c:axId val="116653056"/>
        <c:axId val="117404800"/>
      </c:scatterChart>
      <c:valAx>
        <c:axId val="1166530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404800"/>
        <c:crosses val="autoZero"/>
        <c:crossBetween val="midCat"/>
      </c:valAx>
      <c:valAx>
        <c:axId val="117404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53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en-US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</c:spPr>
          <c:xVal>
            <c:numRef>
              <c:f>Sheet1!$K$1:$K$27</c:f>
              <c:numCache>
                <c:formatCode>General</c:formatCode>
                <c:ptCount val="27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210</c:v>
                </c:pt>
                <c:pt idx="11">
                  <c:v>240</c:v>
                </c:pt>
                <c:pt idx="12">
                  <c:v>300</c:v>
                </c:pt>
                <c:pt idx="13">
                  <c:v>360</c:v>
                </c:pt>
                <c:pt idx="14">
                  <c:v>420</c:v>
                </c:pt>
                <c:pt idx="15">
                  <c:v>480</c:v>
                </c:pt>
                <c:pt idx="16">
                  <c:v>540</c:v>
                </c:pt>
                <c:pt idx="17">
                  <c:v>600</c:v>
                </c:pt>
                <c:pt idx="18">
                  <c:v>660</c:v>
                </c:pt>
                <c:pt idx="19">
                  <c:v>720</c:v>
                </c:pt>
                <c:pt idx="20">
                  <c:v>780</c:v>
                </c:pt>
                <c:pt idx="21">
                  <c:v>900</c:v>
                </c:pt>
                <c:pt idx="22">
                  <c:v>1020</c:v>
                </c:pt>
                <c:pt idx="23">
                  <c:v>1140</c:v>
                </c:pt>
                <c:pt idx="24">
                  <c:v>1280</c:v>
                </c:pt>
              </c:numCache>
            </c:numRef>
          </c:xVal>
          <c:yVal>
            <c:numRef>
              <c:f>Sheet1!$L$1:$L$27</c:f>
              <c:numCache>
                <c:formatCode>General</c:formatCode>
                <c:ptCount val="27"/>
                <c:pt idx="0">
                  <c:v>42</c:v>
                </c:pt>
                <c:pt idx="1">
                  <c:v>41</c:v>
                </c:pt>
                <c:pt idx="2">
                  <c:v>39</c:v>
                </c:pt>
                <c:pt idx="3">
                  <c:v>38</c:v>
                </c:pt>
                <c:pt idx="4">
                  <c:v>36.5</c:v>
                </c:pt>
                <c:pt idx="5">
                  <c:v>35.5</c:v>
                </c:pt>
                <c:pt idx="6">
                  <c:v>34.5</c:v>
                </c:pt>
                <c:pt idx="7">
                  <c:v>33.5</c:v>
                </c:pt>
                <c:pt idx="8">
                  <c:v>31.5</c:v>
                </c:pt>
                <c:pt idx="9">
                  <c:v>30</c:v>
                </c:pt>
                <c:pt idx="10">
                  <c:v>29.5</c:v>
                </c:pt>
                <c:pt idx="11">
                  <c:v>28.5</c:v>
                </c:pt>
                <c:pt idx="12">
                  <c:v>26.5</c:v>
                </c:pt>
                <c:pt idx="13">
                  <c:v>24.5</c:v>
                </c:pt>
                <c:pt idx="14">
                  <c:v>22.5</c:v>
                </c:pt>
                <c:pt idx="15">
                  <c:v>21</c:v>
                </c:pt>
                <c:pt idx="16">
                  <c:v>19.5</c:v>
                </c:pt>
                <c:pt idx="17">
                  <c:v>17</c:v>
                </c:pt>
                <c:pt idx="18">
                  <c:v>15.5</c:v>
                </c:pt>
                <c:pt idx="19">
                  <c:v>13.5</c:v>
                </c:pt>
                <c:pt idx="20">
                  <c:v>9</c:v>
                </c:pt>
                <c:pt idx="21">
                  <c:v>6</c:v>
                </c:pt>
                <c:pt idx="22">
                  <c:v>3.5</c:v>
                </c:pt>
                <c:pt idx="23">
                  <c:v>1.5</c:v>
                </c:pt>
                <c:pt idx="24">
                  <c:v>0</c:v>
                </c:pt>
              </c:numCache>
            </c:numRef>
          </c:yVal>
        </c:ser>
        <c:dLbls/>
        <c:axId val="117411200"/>
        <c:axId val="117421184"/>
      </c:scatterChart>
      <c:valAx>
        <c:axId val="117411200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421184"/>
        <c:crosses val="autoZero"/>
        <c:crossBetween val="midCat"/>
      </c:valAx>
      <c:valAx>
        <c:axId val="117421184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411200"/>
        <c:crosses val="autoZero"/>
        <c:crossBetween val="midCat"/>
      </c:valAx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lang="en-US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</c:spPr>
          <c:xVal>
            <c:numRef>
              <c:f>Sheet1!$S$1:$S$28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numCache>
            </c:numRef>
          </c:xVal>
          <c:yVal>
            <c:numRef>
              <c:f>Sheet1!$T$1:$T$28</c:f>
              <c:numCache>
                <c:formatCode>General</c:formatCode>
                <c:ptCount val="28"/>
                <c:pt idx="0">
                  <c:v>26</c:v>
                </c:pt>
                <c:pt idx="1">
                  <c:v>25</c:v>
                </c:pt>
                <c:pt idx="2">
                  <c:v>24.5</c:v>
                </c:pt>
                <c:pt idx="3">
                  <c:v>24</c:v>
                </c:pt>
                <c:pt idx="4">
                  <c:v>22</c:v>
                </c:pt>
                <c:pt idx="5">
                  <c:v>21</c:v>
                </c:pt>
                <c:pt idx="6">
                  <c:v>20</c:v>
                </c:pt>
                <c:pt idx="7">
                  <c:v>19</c:v>
                </c:pt>
                <c:pt idx="8">
                  <c:v>18</c:v>
                </c:pt>
                <c:pt idx="9">
                  <c:v>16</c:v>
                </c:pt>
                <c:pt idx="10">
                  <c:v>14.5</c:v>
                </c:pt>
                <c:pt idx="11">
                  <c:v>13.5</c:v>
                </c:pt>
                <c:pt idx="12">
                  <c:v>12.5</c:v>
                </c:pt>
                <c:pt idx="13">
                  <c:v>11.5</c:v>
                </c:pt>
                <c:pt idx="14">
                  <c:v>10.5</c:v>
                </c:pt>
                <c:pt idx="15">
                  <c:v>9.5</c:v>
                </c:pt>
                <c:pt idx="16">
                  <c:v>8.5</c:v>
                </c:pt>
                <c:pt idx="17">
                  <c:v>7.5</c:v>
                </c:pt>
                <c:pt idx="18">
                  <c:v>6.5</c:v>
                </c:pt>
                <c:pt idx="19">
                  <c:v>5</c:v>
                </c:pt>
                <c:pt idx="20">
                  <c:v>4</c:v>
                </c:pt>
                <c:pt idx="21">
                  <c:v>3</c:v>
                </c:pt>
                <c:pt idx="22">
                  <c:v>2.5</c:v>
                </c:pt>
                <c:pt idx="23">
                  <c:v>2</c:v>
                </c:pt>
                <c:pt idx="24">
                  <c:v>1</c:v>
                </c:pt>
                <c:pt idx="25">
                  <c:v>0.5</c:v>
                </c:pt>
                <c:pt idx="26">
                  <c:v>0</c:v>
                </c:pt>
              </c:numCache>
            </c:numRef>
          </c:yVal>
        </c:ser>
        <c:dLbls/>
        <c:axId val="117646464"/>
        <c:axId val="117648000"/>
      </c:scatterChart>
      <c:valAx>
        <c:axId val="117646464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48000"/>
        <c:crosses val="autoZero"/>
        <c:crossBetween val="midCat"/>
      </c:valAx>
      <c:valAx>
        <c:axId val="117648000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46464"/>
        <c:crosses val="autoZero"/>
        <c:crossBetween val="midCat"/>
      </c:valAx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lang="en-US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/>
      <c:scatterChart>
        <c:scatterStyle val="lineMarker"/>
        <c:ser>
          <c:idx val="0"/>
          <c:order val="0"/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[Book3.xlsx]Sheet1!$AG$2:$AG$24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[Book3.xlsx]Sheet1!$AH$2:$AH$24</c:f>
              <c:numCache>
                <c:formatCode>General</c:formatCode>
                <c:ptCount val="23"/>
                <c:pt idx="0">
                  <c:v>3.2188758248681992</c:v>
                </c:pt>
                <c:pt idx="1">
                  <c:v>3.1986731175506797</c:v>
                </c:pt>
                <c:pt idx="2">
                  <c:v>3.1780538303479502</c:v>
                </c:pt>
                <c:pt idx="3">
                  <c:v>3.0910424533583192</c:v>
                </c:pt>
                <c:pt idx="4">
                  <c:v>3.0445224377234199</c:v>
                </c:pt>
                <c:pt idx="5">
                  <c:v>2.99573227355399</c:v>
                </c:pt>
                <c:pt idx="6">
                  <c:v>2.9444389791664398</c:v>
                </c:pt>
                <c:pt idx="7">
                  <c:v>2.8903717578961605</c:v>
                </c:pt>
                <c:pt idx="8">
                  <c:v>2.7725887222397798</c:v>
                </c:pt>
                <c:pt idx="9">
                  <c:v>2.6741486494265301</c:v>
                </c:pt>
                <c:pt idx="10">
                  <c:v>2.6026896854443797</c:v>
                </c:pt>
                <c:pt idx="11">
                  <c:v>2.5257286443082596</c:v>
                </c:pt>
                <c:pt idx="12">
                  <c:v>2.4423470353691994</c:v>
                </c:pt>
                <c:pt idx="13">
                  <c:v>2.3513752571634798</c:v>
                </c:pt>
                <c:pt idx="14">
                  <c:v>2.2512917986065006</c:v>
                </c:pt>
                <c:pt idx="15">
                  <c:v>2.1400661634962699</c:v>
                </c:pt>
                <c:pt idx="16">
                  <c:v>2.0149030205422598</c:v>
                </c:pt>
                <c:pt idx="17">
                  <c:v>1.8718021769015902</c:v>
                </c:pt>
                <c:pt idx="18">
                  <c:v>1.6094379124340998</c:v>
                </c:pt>
                <c:pt idx="19">
                  <c:v>1.3862943611198899</c:v>
                </c:pt>
                <c:pt idx="20">
                  <c:v>1.09861228866811</c:v>
                </c:pt>
                <c:pt idx="21">
                  <c:v>0.916290731874155</c:v>
                </c:pt>
                <c:pt idx="22">
                  <c:v>0.69314718055994495</c:v>
                </c:pt>
              </c:numCache>
            </c:numRef>
          </c:yVal>
        </c:ser>
        <c:dLbls/>
        <c:axId val="117668096"/>
        <c:axId val="117678464"/>
      </c:scatterChart>
      <c:valAx>
        <c:axId val="1176680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78464"/>
        <c:crosses val="autoZero"/>
        <c:crossBetween val="midCat"/>
      </c:valAx>
      <c:valAx>
        <c:axId val="11767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68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en-US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C:\Users\giulia%20leoncini\AppData\Local\Packages\Microsoft.MicrosoftEdge_8wekyb3d8bbwe\TempState\Downloads\VID-20190208-WA0000%20(1).mp4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giulia%20leoncini\AppData\Local\Packages\Microsoft.MicrosoftEdge_8wekyb3d8bbwe\TempState\Downloads\VID-20190208-WA0000%20(1)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3520440"/>
          </a:xfrm>
        </p:spPr>
        <p:txBody>
          <a:bodyPr/>
          <a:lstStyle/>
          <a:p>
            <a:r>
              <a:rPr lang="it-IT" altLang="en-US" b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DECADIMENTO DELLA SCHIUMA DI BIRRA</a:t>
            </a:r>
            <a:r>
              <a:rPr lang="it-IT" altLang="en-US">
                <a:solidFill>
                  <a:schemeClr val="accent4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 fontScale="90000"/>
          </a:bodyPr>
          <a:lstStyle/>
          <a:p>
            <a:r>
              <a:rPr lang="it-IT" altLang="en-US"/>
              <a:t>     ELABORAZIONE DATI OTTENUTI COCA-COLA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220" y="1432560"/>
            <a:ext cx="11466830" cy="4744720"/>
          </a:xfrm>
        </p:spPr>
        <p:txBody>
          <a:bodyPr/>
          <a:lstStyle/>
          <a:p>
            <a:pPr marL="0" indent="0">
              <a:buNone/>
            </a:pPr>
            <a:r>
              <a:rPr lang="it-IT" altLang="en-US"/>
              <a:t>        andamento lineare                                      andamento esponenziale  </a:t>
            </a:r>
          </a:p>
          <a:p>
            <a:pPr marL="0" indent="0">
              <a:buNone/>
            </a:pPr>
            <a:r>
              <a:rPr lang="it-IT" altLang="en-US"/>
              <a:t>                                                                             </a:t>
            </a:r>
          </a:p>
        </p:txBody>
      </p:sp>
      <p:graphicFrame>
        <p:nvGraphicFramePr>
          <p:cNvPr id="28" name="Grafico 9"/>
          <p:cNvGraphicFramePr>
            <a:graphicFrameLocks noGrp="1"/>
          </p:cNvGraphicFramePr>
          <p:nvPr>
            <p:ph sz="half" idx="2"/>
          </p:nvPr>
        </p:nvGraphicFramePr>
        <p:xfrm>
          <a:off x="611505" y="2173605"/>
          <a:ext cx="483362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5759450" y="2294890"/>
          <a:ext cx="579374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                           OSSERVAZIONI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165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altLang="en-US"/>
          </a:p>
          <a:p>
            <a:pPr marL="0" indent="0">
              <a:buNone/>
            </a:pPr>
            <a:endParaRPr lang="it-IT" altLang="en-US"/>
          </a:p>
          <a:p>
            <a:pPr marL="0" indent="0">
              <a:buNone/>
            </a:pPr>
            <a:r>
              <a:rPr lang="it-IT" altLang="en-US" sz="2400"/>
              <a:t>Si nota che il il tempo di decadimento della schiuma dei liquidi varia in dipendenza del tipo di liquido utilizzato e del metodo con cui essi sono stati versati all'interno del cilindro graduato.</a:t>
            </a:r>
          </a:p>
          <a:p>
            <a:pPr marL="0" indent="0">
              <a:buNone/>
            </a:pPr>
            <a:endParaRPr lang="it-I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5490"/>
          </a:xfrm>
        </p:spPr>
        <p:txBody>
          <a:bodyPr>
            <a:normAutofit fontScale="90000"/>
          </a:bodyPr>
          <a:lstStyle/>
          <a:p>
            <a:r>
              <a:rPr lang="it-IT" altLang="en-US"/>
              <a:t>                              CONCLUSIONI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345" y="886460"/>
            <a:ext cx="11689080" cy="5711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altLang="en-US"/>
          </a:p>
          <a:p>
            <a:pPr marL="0" indent="0">
              <a:buNone/>
            </a:pPr>
            <a:r>
              <a:rPr lang="it-IT" altLang="en-US" sz="2400"/>
              <a:t> </a:t>
            </a:r>
            <a:r>
              <a:rPr lang="it-IT" altLang="en-US" sz="2200"/>
              <a:t>Dai grafici si ricava che l’andamento della schiuma di birra è esponenziale e decrescente, e segue quindi la formula:</a:t>
            </a:r>
          </a:p>
          <a:p>
            <a:pPr marL="0" indent="0">
              <a:buNone/>
            </a:pPr>
            <a:r>
              <a:rPr lang="it-IT" altLang="en-US" sz="2200"/>
              <a:t>  </a:t>
            </a:r>
          </a:p>
          <a:p>
            <a:pPr marL="0" indent="0">
              <a:buNone/>
            </a:pPr>
            <a:r>
              <a:rPr lang="it-IT" altLang="en-US" sz="2200"/>
              <a:t>E’ stato possibile linearizzare questo andamento utilizzando la funzione logaritmica e il risultato ottenuto è:          </a:t>
            </a:r>
          </a:p>
          <a:p>
            <a:pPr marL="0" indent="0">
              <a:buNone/>
            </a:pPr>
            <a:r>
              <a:rPr lang="it-IT" altLang="en-US" sz="2200"/>
              <a:t>                                                       -λ•t= ln(H/H0)</a:t>
            </a:r>
          </a:p>
          <a:p>
            <a:pPr marL="0" indent="0">
              <a:buNone/>
            </a:pPr>
            <a:r>
              <a:rPr lang="it-IT" altLang="en-US" sz="2200"/>
              <a:t>Quindi se imponiamo ln(H/H0)=Y e t=x otteniamo la seguente retta:          y= -λx  </a:t>
            </a:r>
          </a:p>
          <a:p>
            <a:pPr marL="0" indent="0">
              <a:buNone/>
            </a:pPr>
            <a:r>
              <a:rPr lang="it-IT" altLang="en-US" sz="2200"/>
              <a:t>dato che la forma generica di una retta è y= a+ bx, e la retta che dobbiamo ricavare è quella precedente, abbiamo imposto a=0 e b=-λ. Abbiamo calcolato b e successivamente λ, facendo:</a:t>
            </a:r>
          </a:p>
          <a:p>
            <a:pPr marL="0" indent="0">
              <a:buNone/>
            </a:pPr>
            <a:endParaRPr lang="it-IT" altLang="en-US" sz="2200"/>
          </a:p>
          <a:p>
            <a:pPr marL="0" indent="0">
              <a:buNone/>
            </a:pPr>
            <a:r>
              <a:rPr lang="it-IT" altLang="en-US" sz="2200"/>
              <a:t>                                                                b= 1/ti *ln(hi/h0)</a:t>
            </a:r>
          </a:p>
        </p:txBody>
      </p:sp>
      <p:graphicFrame>
        <p:nvGraphicFramePr>
          <p:cNvPr id="4" name="Content Placeholder -2147482624"/>
          <p:cNvGraphicFramePr>
            <a:graphicFrameLocks/>
          </p:cNvGraphicFramePr>
          <p:nvPr>
            <p:ph sz="half" idx="2"/>
          </p:nvPr>
        </p:nvGraphicFramePr>
        <p:xfrm>
          <a:off x="4433570" y="2032477"/>
          <a:ext cx="1676400" cy="428625"/>
        </p:xfrm>
        <a:graphic>
          <a:graphicData uri="http://schemas.openxmlformats.org/presentationml/2006/ole">
            <p:oleObj spid="_x0000_s3076" r:id="rId3" imgW="965200" imgH="2413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345"/>
          </a:xfrm>
        </p:spPr>
        <p:txBody>
          <a:bodyPr>
            <a:normAutofit fontScale="90000"/>
          </a:bodyPr>
          <a:lstStyle/>
          <a:p>
            <a:r>
              <a:rPr lang="it-IT" altLang="en-US"/>
              <a:t>                                TABELLA DATI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9930" y="1111885"/>
          <a:ext cx="10772140" cy="518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359660"/>
              </a:tblGrid>
              <a:tr h="69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BIRRA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λ = -1/ti *ln(hi/h0)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τ = 1/λ 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costante di decadimento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τ 1/2 = τ*ln(2)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costante di dimezzamento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Coefficiente della retta di regressione lineare (b)</a:t>
                      </a:r>
                    </a:p>
                  </a:txBody>
                  <a:tcPr/>
                </a:tc>
              </a:tr>
              <a:tr h="69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Martens gold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0,00266± 0,000188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376,117± 26,5374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260,7043± 18.3943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-0,00266± 0,000188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</a:tr>
              <a:tr h="69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Martens gold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0,00315± 0,000229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317,8059± 23,0849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220,2862± 16,0012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-0,00315± 0,000229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</a:tr>
              <a:tr h="69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Top blonde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0,00313± 0,0002256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319,3921± 23,0243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221,3857± 15,9592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-0,00313±0,0002256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</a:tr>
              <a:tr h="69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Top blonde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0,003± 0,000186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333,4189± 20,6458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231,1084± 14,3106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-0,003± 0,000186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</a:tr>
              <a:tr h="69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Erdinger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0,00173282± 0,000076067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577,0947765± 25,5462679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400,0116173± 17,7073236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it-IT" b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0,00173282</a:t>
                      </a:r>
                    </a:p>
                    <a:p>
                      <a:pPr indent="0">
                        <a:buNone/>
                      </a:pPr>
                      <a:r>
                        <a:rPr sz="1800"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±</a:t>
                      </a: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0,000076067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</a:tr>
              <a:tr h="676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Erdinger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0,00247± 0,000301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404,2528± 49,2154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280,2067± 34,1135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b="0">
                          <a:latin typeface="Calibri" panose="020F0502020204030204" charset="0"/>
                          <a:cs typeface="Calibri" panose="020F0502020204030204" charset="0"/>
                        </a:rPr>
                        <a:t>-0,00247± 0,000301</a:t>
                      </a:r>
                      <a:endParaRPr lang="en-US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en-US"/>
              <a:t>VI RINGRAZIAMO </a:t>
            </a:r>
            <a:br>
              <a:rPr lang="it-IT" altLang="en-US"/>
            </a:br>
            <a:r>
              <a:rPr lang="it-IT" altLang="en-US"/>
              <a:t>             PER L'ASCOLTO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52420"/>
            <a:ext cx="4970145" cy="3324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/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it-IT" altLang="en-US"/>
          </a:p>
          <a:p>
            <a:pPr marL="0" indent="0">
              <a:buNone/>
            </a:pPr>
            <a:r>
              <a:rPr lang="it-IT" altLang="en-US"/>
              <a:t>lavoro a cura di: </a:t>
            </a:r>
          </a:p>
          <a:p>
            <a:pPr marL="0" indent="0">
              <a:buNone/>
            </a:pPr>
            <a:r>
              <a:rPr lang="it-IT" altLang="en-US"/>
              <a:t>                                             LEONCINI, MASI, MARRANCI,MAZZONCINI </a:t>
            </a:r>
          </a:p>
        </p:txBody>
      </p:sp>
      <p:pic>
        <p:nvPicPr>
          <p:cNvPr id="4" name="Content Placeholder 3" descr="PHOTO-2019-02-08-15-21-11[1]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0300" y="256540"/>
            <a:ext cx="4758690" cy="6345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205" y="365125"/>
            <a:ext cx="9793605" cy="1325880"/>
          </a:xfrm>
        </p:spPr>
        <p:txBody>
          <a:bodyPr/>
          <a:lstStyle/>
          <a:p>
            <a:r>
              <a:rPr lang="it-IT" altLang="en-US"/>
              <a:t>          SCOPO DELL'ESPERIMENTO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3440"/>
            <a:ext cx="10972800" cy="5193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 sz="2400"/>
              <a:t>Attraverso l'utilizzo di tre tipi di birre diverse e una lattina di coca-cola zero si cerca di determinare le rette di regressione lineare relative al decadimento della schiuma di birra in un determinato tempo.  </a:t>
            </a:r>
          </a:p>
          <a:p>
            <a:pPr marL="0" indent="0">
              <a:buNone/>
            </a:pPr>
            <a:endParaRPr lang="it-IT" altLang="en-US" sz="2400"/>
          </a:p>
          <a:p>
            <a:pPr marL="0" indent="0">
              <a:buNone/>
            </a:pPr>
            <a:r>
              <a:rPr lang="it-IT" altLang="en-US" sz="6000"/>
              <a:t>   </a:t>
            </a:r>
          </a:p>
          <a:p>
            <a:pPr marL="0" indent="0">
              <a:buNone/>
            </a:pPr>
            <a:r>
              <a:rPr lang="it-IT" altLang="en-US"/>
              <a:t>    </a:t>
            </a:r>
          </a:p>
        </p:txBody>
      </p:sp>
      <p:pic>
        <p:nvPicPr>
          <p:cNvPr id="4" name="Content Placeholder 3" descr="birre[1]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2055" y="3389630"/>
            <a:ext cx="4201795" cy="2661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495"/>
          </a:xfrm>
        </p:spPr>
        <p:txBody>
          <a:bodyPr/>
          <a:lstStyle/>
          <a:p>
            <a:r>
              <a:rPr lang="it-IT" altLang="en-US"/>
              <a:t>                               STRUMENTI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135" y="1557655"/>
            <a:ext cx="5792470" cy="454406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it-IT" altLang="en-US" sz="2400"/>
              <a:t> </a:t>
            </a:r>
            <a:r>
              <a:rPr lang="en-US" sz="2400"/>
              <a:t>A TEMPERATURA AMBIENTE (20°):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2 lattine di birra Martens Gold (0,5 L; 4,6%) </a:t>
            </a:r>
          </a:p>
          <a:p>
            <a:r>
              <a:rPr lang="en-US" sz="2400"/>
              <a:t>2 lattine di birra Top Blonde (0,5 L; 4,6%) </a:t>
            </a:r>
          </a:p>
          <a:p>
            <a:r>
              <a:rPr lang="en-US" sz="2400"/>
              <a:t>2 bottiglie in vetro di birra erdinger (0,5L; 5,3% ) </a:t>
            </a:r>
          </a:p>
          <a:p>
            <a:r>
              <a:rPr lang="en-US" sz="2400"/>
              <a:t>3 coca zero zuccheri in lattina (330 ml l’una) </a:t>
            </a:r>
          </a:p>
          <a:p>
            <a:r>
              <a:rPr lang="en-US" sz="2400"/>
              <a:t>1 rig</a:t>
            </a:r>
            <a:r>
              <a:rPr lang="it-IT" altLang="en-US" sz="2400"/>
              <a:t>a </a:t>
            </a:r>
            <a:r>
              <a:rPr lang="en-US" sz="2400"/>
              <a:t>(600 ± 1) mm</a:t>
            </a:r>
          </a:p>
          <a:p>
            <a:r>
              <a:rPr lang="en-US" sz="2400"/>
              <a:t>1 cronometro con sensibilità di ± 0,01 s</a:t>
            </a:r>
          </a:p>
          <a:p>
            <a:r>
              <a:rPr lang="en-US" sz="2400"/>
              <a:t>1 cilindro graduato (1000 ± 10) </a:t>
            </a:r>
            <a:r>
              <a:rPr lang="it-IT" altLang="en-US" sz="2400"/>
              <a:t>ml</a:t>
            </a:r>
            <a:endParaRPr lang="en-US" sz="24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9400" y="2112010"/>
            <a:ext cx="5198110" cy="3898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0" y="306070"/>
            <a:ext cx="4081145" cy="1325880"/>
          </a:xfrm>
        </p:spPr>
        <p:txBody>
          <a:bodyPr/>
          <a:lstStyle/>
          <a:p>
            <a:r>
              <a:rPr lang="it-IT" altLang="en-US"/>
              <a:t>PROCEDIMENTO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3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charset="0"/>
              <a:buChar char=""/>
            </a:pPr>
            <a:r>
              <a:rPr lang="it-IT" altLang="en-US"/>
              <a:t> </a:t>
            </a:r>
            <a:r>
              <a:rPr lang="it-IT" altLang="en-US" sz="2400"/>
              <a:t>Versare la birra all’interno del cilindro graduato; </a:t>
            </a:r>
          </a:p>
          <a:p>
            <a:pPr marL="0" indent="0">
              <a:buFont typeface="Wingdings" panose="05000000000000000000" charset="0"/>
              <a:buNone/>
            </a:pPr>
            <a:endParaRPr lang="it-IT" altLang="en-US" sz="2400"/>
          </a:p>
          <a:p>
            <a:pPr>
              <a:buFont typeface="Wingdings" panose="05000000000000000000" charset="0"/>
              <a:buChar char=""/>
            </a:pPr>
            <a:r>
              <a:rPr lang="it-IT" altLang="en-US" sz="2400"/>
              <a:t>Accostare la riga al cilindro per poter misurare di volta in volta l’altezza della colonna di schiuma; </a:t>
            </a:r>
          </a:p>
          <a:p>
            <a:pPr marL="0" indent="0">
              <a:buFont typeface="Wingdings" panose="05000000000000000000" charset="0"/>
              <a:buNone/>
            </a:pPr>
            <a:endParaRPr lang="it-IT" altLang="en-US" sz="2400"/>
          </a:p>
          <a:p>
            <a:pPr>
              <a:buFont typeface="Wingdings" panose="05000000000000000000" charset="0"/>
              <a:buChar char=""/>
            </a:pPr>
            <a:r>
              <a:rPr lang="it-IT" altLang="en-US" sz="2400"/>
              <a:t> Per quanto riguarda le misurazioni: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it-IT" altLang="en-US" sz="2400"/>
              <a:t>     - Eseguirle ogni 20 s per i primi 3 min con il cronometro attivato manualmente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it-IT" altLang="en-US" sz="2400"/>
              <a:t>     - in seguito eseguirle a intervalli di un minuto l’una dall’altra fino a che la       schiuma non è decaduta totalmente </a:t>
            </a:r>
          </a:p>
          <a:p>
            <a:pPr marL="0" indent="0">
              <a:buFont typeface="Wingdings" panose="05000000000000000000" charset="0"/>
              <a:buNone/>
            </a:pPr>
            <a:endParaRPr lang="it-IT" altLang="en-US" sz="2400"/>
          </a:p>
          <a:p>
            <a:pPr>
              <a:buFont typeface="Wingdings" panose="05000000000000000000" charset="0"/>
              <a:buChar char=""/>
            </a:pPr>
            <a:r>
              <a:rPr lang="it-IT" altLang="en-US" sz="2400"/>
              <a:t>  Ripetere il medesimo procedimento per ogni tipo di birra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430" y="213995"/>
            <a:ext cx="3733165" cy="1325880"/>
          </a:xfrm>
        </p:spPr>
        <p:txBody>
          <a:bodyPr>
            <a:normAutofit fontScale="90000"/>
          </a:bodyPr>
          <a:lstStyle/>
          <a:p>
            <a:r>
              <a:rPr lang="it-IT" altLang="en-US"/>
              <a:t>PROCEDIMENTO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35555"/>
            <a:ext cx="6132830" cy="4124960"/>
          </a:xfrm>
        </p:spPr>
        <p:txBody>
          <a:bodyPr/>
          <a:lstStyle/>
          <a:p>
            <a:pPr marL="0" indent="0">
              <a:buNone/>
            </a:pPr>
            <a:r>
              <a:rPr lang="it-IT" altLang="en-US" sz="2400">
                <a:latin typeface="Calibri" panose="020F0502020204030204" charset="0"/>
              </a:rPr>
              <a:t>I valori dell’altezza della colonna di schiuma misurati risultano imprecisi in quanto la schiuma si attacca ai bordi del cilindro graduato non permettendo di capirne l’esatto valore. </a:t>
            </a:r>
          </a:p>
          <a:p>
            <a:pPr marL="0" indent="0">
              <a:buNone/>
            </a:pPr>
            <a:r>
              <a:rPr lang="it-IT" altLang="en-US" sz="2400">
                <a:latin typeface="Calibri" panose="020F0502020204030204" charset="0"/>
              </a:rPr>
              <a:t>Per questo motivo è stato necessario svolgere l'esperimento due volte per ogni tipo di liquido utilizzato, utilizzando un valore dell'altezza approssimativo.</a:t>
            </a:r>
          </a:p>
          <a:p>
            <a:pPr marL="0" indent="0">
              <a:buNone/>
            </a:pPr>
            <a:endParaRPr lang="it-IT" altLang="en-US" sz="2400">
              <a:latin typeface="Calibri" panose="020F0502020204030204" charset="0"/>
            </a:endParaRPr>
          </a:p>
          <a:p>
            <a:pPr marL="0" indent="0">
              <a:buNone/>
            </a:pPr>
            <a:endParaRPr lang="it-IT" altLang="en-US" sz="2400">
              <a:latin typeface="Calibri" panose="020F0502020204030204" charset="0"/>
            </a:endParaRPr>
          </a:p>
          <a:p>
            <a:pPr marL="0" indent="0">
              <a:buNone/>
            </a:pPr>
            <a:endParaRPr lang="it-IT" altLang="en-US" sz="2400">
              <a:latin typeface="Calibri" panose="020F05020202040302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4285" y="1539875"/>
            <a:ext cx="3643630" cy="4862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en-US"/>
              <a:t>PROCEDIMENTO ESEGUITO CON COCA-COLA </a:t>
            </a:r>
            <a:br>
              <a:rPr lang="it-IT" altLang="en-US"/>
            </a:br>
            <a:r>
              <a:rPr lang="it-IT" alt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105" y="1825625"/>
            <a:ext cx="4732020" cy="435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/>
              <a:t>Per quanto riguarda la coca-cola zero il procedimento da eseguire è sempre lo stesso, ma a differenza della birra </a:t>
            </a:r>
            <a:r>
              <a:rPr lang="en-US"/>
              <a:t>è stato necessario fare misure ogni secondo a causa del suo rapido tempo di decadimento.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VID-20190208-WA0000 (1)">
            <a:hlinkClick r:id="" action="ppaction://media"/>
          </p:cNvPr>
          <p:cNvPicPr>
            <a:picLocks noGrp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30925" y="1825625"/>
            <a:ext cx="5026025" cy="47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/>
          <a:lstStyle/>
          <a:p>
            <a:r>
              <a:rPr lang="it-IT" altLang="en-US" sz="4000"/>
              <a:t>ELABORAZIONE DATI OTTENUTI BIRRA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360" y="1297940"/>
            <a:ext cx="11584940" cy="487934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en-US"/>
              <a:t>   </a:t>
            </a:r>
            <a:r>
              <a:rPr lang="it-IT" altLang="en-US" u="sng"/>
              <a:t>MARTENS GOLD</a:t>
            </a:r>
            <a:r>
              <a:rPr lang="it-IT" altLang="en-U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en-US"/>
              <a:t>      andamento esponenziale                                       andamento lineare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en-US"/>
              <a:t>                                                                                             </a:t>
            </a:r>
          </a:p>
        </p:txBody>
      </p:sp>
      <p:graphicFrame>
        <p:nvGraphicFramePr>
          <p:cNvPr id="5" name="Grafico 1"/>
          <p:cNvGraphicFramePr>
            <a:graphicFrameLocks noGrp="1"/>
          </p:cNvGraphicFramePr>
          <p:nvPr>
            <p:ph sz="half" idx="2"/>
          </p:nvPr>
        </p:nvGraphicFramePr>
        <p:xfrm>
          <a:off x="476250" y="2411730"/>
          <a:ext cx="5135880" cy="391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8"/>
          <p:cNvGraphicFramePr/>
          <p:nvPr/>
        </p:nvGraphicFramePr>
        <p:xfrm>
          <a:off x="5971540" y="2535555"/>
          <a:ext cx="5704205" cy="366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005"/>
          </a:xfrm>
        </p:spPr>
        <p:txBody>
          <a:bodyPr>
            <a:normAutofit fontScale="90000"/>
          </a:bodyPr>
          <a:lstStyle/>
          <a:p>
            <a:r>
              <a:rPr lang="it-IT" altLang="en-US">
                <a:sym typeface="+mn-ea"/>
              </a:rPr>
              <a:t>ELABORAZIONE DATI OTTENUTI BIRRA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445" y="1160145"/>
            <a:ext cx="10968355" cy="5408930"/>
          </a:xfrm>
        </p:spPr>
        <p:txBody>
          <a:bodyPr/>
          <a:lstStyle/>
          <a:p>
            <a:pPr marL="0" indent="0">
              <a:buNone/>
            </a:pPr>
            <a:r>
              <a:rPr lang="it-IT" altLang="en-US"/>
              <a:t>   </a:t>
            </a:r>
            <a:r>
              <a:rPr lang="it-IT" altLang="en-US" u="sng"/>
              <a:t>TOP BLONDE</a:t>
            </a:r>
            <a:r>
              <a:rPr lang="it-IT" altLang="en-US"/>
              <a:t>  </a:t>
            </a:r>
          </a:p>
          <a:p>
            <a:pPr marL="0" indent="0">
              <a:buNone/>
            </a:pPr>
            <a:r>
              <a:rPr lang="it-IT" altLang="en-US"/>
              <a:t>        andamento esponenziale                               andamento lineare </a:t>
            </a:r>
          </a:p>
          <a:p>
            <a:pPr marL="0" indent="0">
              <a:buNone/>
            </a:pPr>
            <a:r>
              <a:rPr lang="it-IT" altLang="en-US"/>
              <a:t>                                                                                   </a:t>
            </a:r>
          </a:p>
        </p:txBody>
      </p:sp>
      <p:graphicFrame>
        <p:nvGraphicFramePr>
          <p:cNvPr id="14" name="Grafico 4"/>
          <p:cNvGraphicFramePr>
            <a:graphicFrameLocks noGrp="1"/>
          </p:cNvGraphicFramePr>
          <p:nvPr>
            <p:ph sz="half" idx="2"/>
          </p:nvPr>
        </p:nvGraphicFramePr>
        <p:xfrm>
          <a:off x="385445" y="2489835"/>
          <a:ext cx="4744720" cy="388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5984240" y="2490470"/>
          <a:ext cx="5369560" cy="368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785"/>
          </a:xfrm>
        </p:spPr>
        <p:txBody>
          <a:bodyPr>
            <a:normAutofit fontScale="90000"/>
          </a:bodyPr>
          <a:lstStyle/>
          <a:p>
            <a:r>
              <a:rPr lang="it-IT" altLang="en-US">
                <a:sym typeface="+mn-ea"/>
              </a:rPr>
              <a:t>       ELABORAZIONE DATI OTTENUTI BIRRA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205" y="1058545"/>
            <a:ext cx="11466195" cy="5647690"/>
          </a:xfrm>
        </p:spPr>
        <p:txBody>
          <a:bodyPr/>
          <a:lstStyle/>
          <a:p>
            <a:pPr marL="0" indent="0">
              <a:buNone/>
            </a:pPr>
            <a:r>
              <a:rPr lang="it-IT" altLang="en-US"/>
              <a:t> </a:t>
            </a:r>
            <a:r>
              <a:rPr lang="it-IT" altLang="en-US" u="sng"/>
              <a:t>ERDINGER</a:t>
            </a:r>
            <a:r>
              <a:rPr lang="it-IT" altLang="en-US"/>
              <a:t> </a:t>
            </a:r>
          </a:p>
          <a:p>
            <a:pPr marL="0" indent="0">
              <a:buNone/>
            </a:pPr>
            <a:r>
              <a:rPr lang="it-IT" altLang="en-US"/>
              <a:t>           andamento esponenziale                                 andamento lineare </a:t>
            </a:r>
          </a:p>
          <a:p>
            <a:pPr marL="0" indent="0">
              <a:buNone/>
            </a:pPr>
            <a:r>
              <a:rPr lang="it-IT" altLang="en-US"/>
              <a:t>                                                                </a:t>
            </a:r>
          </a:p>
        </p:txBody>
      </p:sp>
      <p:graphicFrame>
        <p:nvGraphicFramePr>
          <p:cNvPr id="18" name="Chart 15"/>
          <p:cNvGraphicFramePr/>
          <p:nvPr/>
        </p:nvGraphicFramePr>
        <p:xfrm>
          <a:off x="6151880" y="2355850"/>
          <a:ext cx="5387340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ico 5"/>
          <p:cNvGraphicFramePr>
            <a:graphicFrameLocks noGrp="1"/>
          </p:cNvGraphicFramePr>
          <p:nvPr>
            <p:ph sz="half" idx="2"/>
          </p:nvPr>
        </p:nvGraphicFramePr>
        <p:xfrm>
          <a:off x="552450" y="2355850"/>
          <a:ext cx="5090795" cy="368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WPS Presentation</Application>
  <PresentationFormat>Personalizzato</PresentationFormat>
  <Paragraphs>130</Paragraphs>
  <Slides>15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Office Theme</vt:lpstr>
      <vt:lpstr>Microsoft Equation 3.0</vt:lpstr>
      <vt:lpstr>DECADIMENTO DELLA SCHIUMA DI BIRRA </vt:lpstr>
      <vt:lpstr>          SCOPO DELL'ESPERIMENTO </vt:lpstr>
      <vt:lpstr>                               STRUMENTI </vt:lpstr>
      <vt:lpstr>PROCEDIMENTO </vt:lpstr>
      <vt:lpstr>PROCEDIMENTO </vt:lpstr>
      <vt:lpstr>PROCEDIMENTO ESEGUITO CON COCA-COLA   </vt:lpstr>
      <vt:lpstr>ELABORAZIONE DATI OTTENUTI BIRRA </vt:lpstr>
      <vt:lpstr>ELABORAZIONE DATI OTTENUTI BIRRA</vt:lpstr>
      <vt:lpstr>       ELABORAZIONE DATI OTTENUTI BIRRA</vt:lpstr>
      <vt:lpstr>     ELABORAZIONE DATI OTTENUTI COCA-COLA</vt:lpstr>
      <vt:lpstr>                           OSSERVAZIONI </vt:lpstr>
      <vt:lpstr>                              CONCLUSIONI  </vt:lpstr>
      <vt:lpstr>Diapositiva 13</vt:lpstr>
      <vt:lpstr>                                TABELLA DATI</vt:lpstr>
      <vt:lpstr>VI RINGRAZIAMO               PER L'ASCOLTO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giulia leoncini</dc:creator>
  <cp:lastModifiedBy>HP</cp:lastModifiedBy>
  <cp:revision>21</cp:revision>
  <dcterms:created xsi:type="dcterms:W3CDTF">2019-02-06T15:27:00Z</dcterms:created>
  <dcterms:modified xsi:type="dcterms:W3CDTF">2019-02-16T21:27:39Z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