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84" r:id="rId6"/>
    <p:sldId id="262" r:id="rId7"/>
    <p:sldId id="263" r:id="rId8"/>
    <p:sldId id="264" r:id="rId9"/>
    <p:sldId id="265" r:id="rId10"/>
    <p:sldId id="280" r:id="rId11"/>
    <p:sldId id="285" r:id="rId12"/>
    <p:sldId id="286" r:id="rId13"/>
    <p:sldId id="281" r:id="rId14"/>
    <p:sldId id="287" r:id="rId15"/>
  </p:sldIdLst>
  <p:sldSz cx="9144000" cy="5143500" type="screen16x9"/>
  <p:notesSz cx="6858000" cy="9144000"/>
  <p:embeddedFontLst>
    <p:embeddedFont>
      <p:font typeface="Montserrat" charset="0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Source Sans Pro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BDD8"/>
  </p:clrMru>
</p:presentationPr>
</file>

<file path=ppt/tableStyles.xml><?xml version="1.0" encoding="utf-8"?>
<a:tblStyleLst xmlns:a="http://schemas.openxmlformats.org/drawingml/2006/main" def="{24A1DEAD-580B-46D3-A811-FE5A9EE570AF}">
  <a:tblStyle styleId="{24A1DEAD-580B-46D3-A811-FE5A9EE570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7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SL%20fisica\PENDOLO%20A%20FIL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SL%20fisica\PENDOLO%20A%20FIL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SL%20fisica\PENDOLO%20A%20FIL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5.8099518810148777E-2"/>
          <c:y val="4.6770924467774859E-2"/>
          <c:w val="0.87633792650918685"/>
          <c:h val="0.8326195683872849"/>
        </c:manualLayout>
      </c:layout>
      <c:scatterChart>
        <c:scatterStyle val="smoothMarker"/>
        <c:ser>
          <c:idx val="0"/>
          <c:order val="0"/>
          <c:tx>
            <c:strRef>
              <c:f>'metodo 1 '!$H$4</c:f>
              <c:strCache>
                <c:ptCount val="1"/>
                <c:pt idx="0">
                  <c:v>T^2 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'metodo 1 '!$G$5:$G$11</c:f>
              <c:numCache>
                <c:formatCode>General</c:formatCode>
                <c:ptCount val="7"/>
                <c:pt idx="0">
                  <c:v>18.949640450091568</c:v>
                </c:pt>
                <c:pt idx="1">
                  <c:v>36.359622613613197</c:v>
                </c:pt>
                <c:pt idx="2">
                  <c:v>43.149910441562675</c:v>
                </c:pt>
                <c:pt idx="3">
                  <c:v>49.505935675864222</c:v>
                </c:pt>
                <c:pt idx="4">
                  <c:v>52.545773831399742</c:v>
                </c:pt>
                <c:pt idx="5">
                  <c:v>76.982914328496989</c:v>
                </c:pt>
                <c:pt idx="6">
                  <c:v>114.29001896461476</c:v>
                </c:pt>
              </c:numCache>
            </c:numRef>
          </c:xVal>
          <c:yVal>
            <c:numRef>
              <c:f>'metodo 1 '!$H$5:$H$11</c:f>
              <c:numCache>
                <c:formatCode>General</c:formatCode>
                <c:ptCount val="7"/>
                <c:pt idx="0">
                  <c:v>1.9371072399999998</c:v>
                </c:pt>
                <c:pt idx="1">
                  <c:v>3.70793536</c:v>
                </c:pt>
                <c:pt idx="2">
                  <c:v>4.3839984399999992</c:v>
                </c:pt>
                <c:pt idx="3" formatCode="0.0000">
                  <c:v>5.0310489999999994</c:v>
                </c:pt>
                <c:pt idx="4">
                  <c:v>5.3518195600000009</c:v>
                </c:pt>
                <c:pt idx="5">
                  <c:v>7.8103480900000006</c:v>
                </c:pt>
                <c:pt idx="6">
                  <c:v>11.637649959999999</c:v>
                </c:pt>
              </c:numCache>
            </c:numRef>
          </c:yVal>
          <c:smooth val="1"/>
        </c:ser>
        <c:axId val="56839552"/>
        <c:axId val="61145472"/>
      </c:scatterChart>
      <c:valAx>
        <c:axId val="56839552"/>
        <c:scaling>
          <c:orientation val="minMax"/>
        </c:scaling>
        <c:axPos val="b"/>
        <c:numFmt formatCode="General" sourceLinked="1"/>
        <c:tickLblPos val="nextTo"/>
        <c:crossAx val="61145472"/>
        <c:crosses val="autoZero"/>
        <c:crossBetween val="midCat"/>
      </c:valAx>
      <c:valAx>
        <c:axId val="61145472"/>
        <c:scaling>
          <c:orientation val="minMax"/>
        </c:scaling>
        <c:axPos val="l"/>
        <c:majorGridlines/>
        <c:numFmt formatCode="General" sourceLinked="1"/>
        <c:tickLblPos val="nextTo"/>
        <c:crossAx val="56839552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Calcoli!$B$18</c:f>
              <c:strCache>
                <c:ptCount val="1"/>
                <c:pt idx="0">
                  <c:v>0,480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Calcoli!$A$19:$A$24</c:f>
              <c:numCache>
                <c:formatCode>General</c:formatCode>
                <c:ptCount val="6"/>
                <c:pt idx="0">
                  <c:v>1.9256</c:v>
                </c:pt>
                <c:pt idx="1">
                  <c:v>2.0937999999999999</c:v>
                </c:pt>
                <c:pt idx="2" formatCode="0.0000">
                  <c:v>2.2429999999999999</c:v>
                </c:pt>
                <c:pt idx="3">
                  <c:v>2.3134000000000001</c:v>
                </c:pt>
                <c:pt idx="4">
                  <c:v>2.7947000000000002</c:v>
                </c:pt>
                <c:pt idx="5">
                  <c:v>3.4114</c:v>
                </c:pt>
              </c:numCache>
            </c:numRef>
          </c:xVal>
          <c:yVal>
            <c:numRef>
              <c:f>Calcoli!$B$19:$B$24</c:f>
              <c:numCache>
                <c:formatCode>General</c:formatCode>
                <c:ptCount val="6"/>
                <c:pt idx="0">
                  <c:v>0.92100000000000004</c:v>
                </c:pt>
                <c:pt idx="1">
                  <c:v>1.093</c:v>
                </c:pt>
                <c:pt idx="2">
                  <c:v>1.254</c:v>
                </c:pt>
                <c:pt idx="3">
                  <c:v>1.331</c:v>
                </c:pt>
                <c:pt idx="4" formatCode="0.000">
                  <c:v>1.95</c:v>
                </c:pt>
                <c:pt idx="5">
                  <c:v>2.895</c:v>
                </c:pt>
              </c:numCache>
            </c:numRef>
          </c:yVal>
          <c:smooth val="1"/>
        </c:ser>
        <c:axId val="76708864"/>
        <c:axId val="82776832"/>
      </c:scatterChart>
      <c:valAx>
        <c:axId val="76708864"/>
        <c:scaling>
          <c:orientation val="minMax"/>
        </c:scaling>
        <c:axPos val="b"/>
        <c:numFmt formatCode="General" sourceLinked="1"/>
        <c:tickLblPos val="nextTo"/>
        <c:crossAx val="82776832"/>
        <c:crosses val="autoZero"/>
        <c:crossBetween val="midCat"/>
      </c:valAx>
      <c:valAx>
        <c:axId val="82776832"/>
        <c:scaling>
          <c:orientation val="minMax"/>
        </c:scaling>
        <c:axPos val="l"/>
        <c:majorGridlines/>
        <c:numFmt formatCode="General" sourceLinked="1"/>
        <c:tickLblPos val="nextTo"/>
        <c:crossAx val="76708864"/>
        <c:crosses val="autoZero"/>
        <c:crossBetween val="midCat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Calcoli!$B$31</c:f>
              <c:strCache>
                <c:ptCount val="1"/>
                <c:pt idx="0">
                  <c:v>L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C00000"/>
              </a:solidFill>
              <a:ln>
                <a:noFill/>
              </a:ln>
            </c:spPr>
          </c:marker>
          <c:xVal>
            <c:numRef>
              <c:f>Calcoli!$A$32:$A$38</c:f>
              <c:numCache>
                <c:formatCode>General</c:formatCode>
                <c:ptCount val="7"/>
                <c:pt idx="0">
                  <c:v>1.9371072399999998</c:v>
                </c:pt>
                <c:pt idx="1">
                  <c:v>3.70793536</c:v>
                </c:pt>
                <c:pt idx="2">
                  <c:v>4.3839984399999992</c:v>
                </c:pt>
                <c:pt idx="3">
                  <c:v>5.0310489999999994</c:v>
                </c:pt>
                <c:pt idx="4">
                  <c:v>5.3518195600000009</c:v>
                </c:pt>
                <c:pt idx="5">
                  <c:v>7.8103480900000006</c:v>
                </c:pt>
                <c:pt idx="6">
                  <c:v>11.637649959999999</c:v>
                </c:pt>
              </c:numCache>
            </c:numRef>
          </c:xVal>
          <c:yVal>
            <c:numRef>
              <c:f>Calcoli!$B$32:$B$38</c:f>
              <c:numCache>
                <c:formatCode>General</c:formatCode>
                <c:ptCount val="7"/>
                <c:pt idx="0" formatCode="0.000">
                  <c:v>0.48</c:v>
                </c:pt>
                <c:pt idx="1">
                  <c:v>0.92100000000000004</c:v>
                </c:pt>
                <c:pt idx="2">
                  <c:v>1.093</c:v>
                </c:pt>
                <c:pt idx="3">
                  <c:v>1.254</c:v>
                </c:pt>
                <c:pt idx="4">
                  <c:v>1.331</c:v>
                </c:pt>
                <c:pt idx="5" formatCode="0.000">
                  <c:v>1.95</c:v>
                </c:pt>
                <c:pt idx="6">
                  <c:v>2.895</c:v>
                </c:pt>
              </c:numCache>
            </c:numRef>
          </c:yVal>
        </c:ser>
        <c:axId val="121271424"/>
        <c:axId val="130198912"/>
      </c:scatterChart>
      <c:valAx>
        <c:axId val="121271424"/>
        <c:scaling>
          <c:orientation val="minMax"/>
        </c:scaling>
        <c:axPos val="b"/>
        <c:numFmt formatCode="General" sourceLinked="1"/>
        <c:tickLblPos val="nextTo"/>
        <c:crossAx val="130198912"/>
        <c:crosses val="autoZero"/>
        <c:crossBetween val="midCat"/>
      </c:valAx>
      <c:valAx>
        <c:axId val="130198912"/>
        <c:scaling>
          <c:orientation val="minMax"/>
        </c:scaling>
        <c:axPos val="l"/>
        <c:majorGridlines/>
        <c:numFmt formatCode="0.000" sourceLinked="1"/>
        <c:tickLblPos val="nextTo"/>
        <c:crossAx val="121271424"/>
        <c:crosses val="autoZero"/>
        <c:crossBetween val="midCat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25" y="0"/>
            <a:ext cx="9144000" cy="25716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" name="Google Shape;11;p2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39200" y="645550"/>
            <a:ext cx="6865800" cy="1926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6" name="Google Shape;26;p5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»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2" name="Google Shape;32;p6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1010200" y="1443000"/>
            <a:ext cx="3461400" cy="2764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»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680125" y="1443000"/>
            <a:ext cx="3461400" cy="2764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»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9" name="Google Shape;39;p7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1010200" y="1458421"/>
            <a:ext cx="2298600" cy="285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3426550" y="1458421"/>
            <a:ext cx="2298600" cy="285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3"/>
          </p:nvPr>
        </p:nvSpPr>
        <p:spPr>
          <a:xfrm>
            <a:off x="5842900" y="1458421"/>
            <a:ext cx="2298600" cy="285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>
            <a:off x="-25" y="3825189"/>
            <a:ext cx="9144000" cy="13125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5" name="Google Shape;55;p10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782250" y="3825200"/>
            <a:ext cx="7609200" cy="6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7842625" y="648725"/>
            <a:ext cx="548700" cy="41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>
                <a:solidFill>
                  <a:srgbClr val="00BEF2"/>
                </a:solidFill>
              </a:defRPr>
            </a:lvl1pPr>
            <a:lvl2pPr lvl="1">
              <a:buNone/>
              <a:defRPr>
                <a:solidFill>
                  <a:srgbClr val="00BEF2"/>
                </a:solidFill>
              </a:defRPr>
            </a:lvl2pPr>
            <a:lvl3pPr lvl="2">
              <a:buNone/>
              <a:defRPr>
                <a:solidFill>
                  <a:srgbClr val="00BEF2"/>
                </a:solidFill>
              </a:defRPr>
            </a:lvl3pPr>
            <a:lvl4pPr lvl="3">
              <a:buNone/>
              <a:defRPr>
                <a:solidFill>
                  <a:srgbClr val="00BEF2"/>
                </a:solidFill>
              </a:defRPr>
            </a:lvl4pPr>
            <a:lvl5pPr lvl="4">
              <a:buNone/>
              <a:defRPr>
                <a:solidFill>
                  <a:srgbClr val="00BEF2"/>
                </a:solidFill>
              </a:defRPr>
            </a:lvl5pPr>
            <a:lvl6pPr lvl="5">
              <a:buNone/>
              <a:defRPr>
                <a:solidFill>
                  <a:srgbClr val="00BEF2"/>
                </a:solidFill>
              </a:defRPr>
            </a:lvl6pPr>
            <a:lvl7pPr lvl="6">
              <a:buNone/>
              <a:defRPr>
                <a:solidFill>
                  <a:srgbClr val="00BEF2"/>
                </a:solidFill>
              </a:defRPr>
            </a:lvl7pPr>
            <a:lvl8pPr lvl="7">
              <a:buNone/>
              <a:defRPr>
                <a:solidFill>
                  <a:srgbClr val="00BEF2"/>
                </a:solidFill>
              </a:defRPr>
            </a:lvl8pPr>
            <a:lvl9pPr lvl="8">
              <a:buNone/>
              <a:defRPr>
                <a:solidFill>
                  <a:srgbClr val="00BEF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/>
          <p:nvPr/>
        </p:nvSpPr>
        <p:spPr>
          <a:xfrm rot="10800000" flipH="1">
            <a:off x="-25" y="1289850"/>
            <a:ext cx="9144000" cy="38568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4" name="Google Shape;64;p12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0BEF2"/>
                </a:solidFill>
              </a:defRPr>
            </a:lvl1pPr>
            <a:lvl2pPr lvl="1" rtl="0">
              <a:buNone/>
              <a:defRPr>
                <a:solidFill>
                  <a:srgbClr val="00BEF2"/>
                </a:solidFill>
              </a:defRPr>
            </a:lvl2pPr>
            <a:lvl3pPr lvl="2" rtl="0">
              <a:buNone/>
              <a:defRPr>
                <a:solidFill>
                  <a:srgbClr val="00BEF2"/>
                </a:solidFill>
              </a:defRPr>
            </a:lvl3pPr>
            <a:lvl4pPr lvl="3" rtl="0">
              <a:buNone/>
              <a:defRPr>
                <a:solidFill>
                  <a:srgbClr val="00BEF2"/>
                </a:solidFill>
              </a:defRPr>
            </a:lvl4pPr>
            <a:lvl5pPr lvl="4" rtl="0">
              <a:buNone/>
              <a:defRPr>
                <a:solidFill>
                  <a:srgbClr val="00BEF2"/>
                </a:solidFill>
              </a:defRPr>
            </a:lvl5pPr>
            <a:lvl6pPr lvl="5" rtl="0">
              <a:buNone/>
              <a:defRPr>
                <a:solidFill>
                  <a:srgbClr val="00BEF2"/>
                </a:solidFill>
              </a:defRPr>
            </a:lvl6pPr>
            <a:lvl7pPr lvl="6" rtl="0">
              <a:buNone/>
              <a:defRPr>
                <a:solidFill>
                  <a:srgbClr val="00BEF2"/>
                </a:solidFill>
              </a:defRPr>
            </a:lvl7pPr>
            <a:lvl8pPr lvl="7" rtl="0">
              <a:buNone/>
              <a:defRPr>
                <a:solidFill>
                  <a:srgbClr val="00BEF2"/>
                </a:solidFill>
              </a:defRPr>
            </a:lvl8pPr>
            <a:lvl9pPr lvl="8" rtl="0">
              <a:buNone/>
              <a:defRPr>
                <a:solidFill>
                  <a:srgbClr val="00BEF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6" r:id="rId5"/>
    <p:sldLayoutId id="2147483658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ctrTitle"/>
          </p:nvPr>
        </p:nvSpPr>
        <p:spPr>
          <a:xfrm>
            <a:off x="802544" y="1595168"/>
            <a:ext cx="6865800" cy="15002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CALCOLO DELLA COSTANTE DI ACCELERAZIONE GRAVITAZIONALE </a:t>
            </a:r>
            <a:r>
              <a:rPr lang="en" sz="2800" dirty="0" smtClean="0">
                <a:solidFill>
                  <a:srgbClr val="34BDD8"/>
                </a:solidFill>
              </a:rPr>
              <a:t>COL PENDOLO A FILO</a:t>
            </a:r>
            <a:endParaRPr sz="2800" dirty="0">
              <a:solidFill>
                <a:srgbClr val="34BDD8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502958" y="3494787"/>
            <a:ext cx="185738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dirty="0" smtClean="0">
                <a:latin typeface="Calibri" pitchFamily="34" charset="0"/>
              </a:rPr>
              <a:t>Martina Raveggi, </a:t>
            </a:r>
          </a:p>
          <a:p>
            <a:r>
              <a:rPr lang="it-IT" sz="1700" dirty="0" smtClean="0">
                <a:latin typeface="Calibri" pitchFamily="34" charset="0"/>
              </a:rPr>
              <a:t>Stefania Sabatino,</a:t>
            </a:r>
          </a:p>
          <a:p>
            <a:r>
              <a:rPr lang="it-IT" sz="1700" dirty="0" smtClean="0">
                <a:latin typeface="Calibri" pitchFamily="34" charset="0"/>
              </a:rPr>
              <a:t>Sara </a:t>
            </a:r>
            <a:r>
              <a:rPr lang="it-IT" sz="1700" dirty="0" smtClean="0">
                <a:latin typeface="Calibri" pitchFamily="34" charset="0"/>
              </a:rPr>
              <a:t>Vignolini</a:t>
            </a:r>
            <a:r>
              <a:rPr lang="it-IT" sz="1700" dirty="0" smtClean="0">
                <a:latin typeface="Calibri" pitchFamily="34" charset="0"/>
              </a:rPr>
              <a:t>.</a:t>
            </a:r>
            <a:endParaRPr lang="it-IT" sz="17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7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MODELLO MEDIA-VARIANZA</a:t>
            </a:r>
            <a:endParaRPr sz="1800" dirty="0"/>
          </a:p>
        </p:txBody>
      </p:sp>
      <p:sp>
        <p:nvSpPr>
          <p:cNvPr id="307" name="Google Shape;307;p37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it-IT" dirty="0" smtClean="0"/>
              <a:t>   </a:t>
            </a:r>
            <a:r>
              <a:rPr lang="it-IT" dirty="0" err="1" smtClean="0"/>
              <a:t>y</a:t>
            </a:r>
            <a:r>
              <a:rPr lang="it-IT" sz="1600" dirty="0" err="1" smtClean="0"/>
              <a:t>i</a:t>
            </a:r>
            <a:r>
              <a:rPr lang="it-IT" sz="1600" dirty="0" smtClean="0"/>
              <a:t> </a:t>
            </a:r>
            <a:r>
              <a:rPr lang="it-IT" dirty="0" smtClean="0"/>
              <a:t>/ x</a:t>
            </a:r>
            <a:r>
              <a:rPr lang="it-IT" sz="1600" dirty="0" smtClean="0"/>
              <a:t>i</a:t>
            </a:r>
            <a:r>
              <a:rPr lang="it-IT" dirty="0" smtClean="0"/>
              <a:t> </a:t>
            </a:r>
            <a:r>
              <a:rPr lang="it-IT" dirty="0" smtClean="0"/>
              <a:t>= b </a:t>
            </a:r>
            <a:r>
              <a:rPr lang="it-IT" dirty="0" err="1" smtClean="0"/>
              <a:t>+</a:t>
            </a:r>
            <a:r>
              <a:rPr lang="it-IT" dirty="0" err="1" smtClean="0"/>
              <a:t>u</a:t>
            </a:r>
            <a:r>
              <a:rPr lang="it-IT" sz="1600" dirty="0" err="1" smtClean="0"/>
              <a:t>i</a:t>
            </a:r>
            <a:endParaRPr lang="it-IT" sz="1600" dirty="0" smtClean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2000" dirty="0" smtClean="0"/>
              <a:t>σ = 0,025033989</a:t>
            </a:r>
          </a:p>
          <a:p>
            <a:pPr marL="0" indent="0">
              <a:buNone/>
            </a:pPr>
            <a:r>
              <a:rPr lang="it-IT" sz="2000" dirty="0" smtClean="0"/>
              <a:t>s.e.(g) = 0,009461958 </a:t>
            </a:r>
          </a:p>
          <a:p>
            <a:pPr marL="0" indent="0">
              <a:buNone/>
            </a:pPr>
            <a:r>
              <a:rPr lang="it-IT" sz="2000" dirty="0" smtClean="0"/>
              <a:t>b = y/x </a:t>
            </a:r>
            <a:r>
              <a:rPr lang="it-IT" sz="2000" dirty="0" smtClean="0">
                <a:sym typeface="Wingdings" pitchFamily="2" charset="2"/>
              </a:rPr>
              <a:t> b = </a:t>
            </a:r>
            <a:r>
              <a:rPr lang="fr-FR" sz="2000" dirty="0" smtClean="0"/>
              <a:t>T² /</a:t>
            </a:r>
            <a:r>
              <a:rPr lang="it-IT" sz="2000" dirty="0" smtClean="0">
                <a:sym typeface="Wingdings" pitchFamily="2" charset="2"/>
              </a:rPr>
              <a:t> </a:t>
            </a:r>
            <a:r>
              <a:rPr lang="fr-FR" sz="2000" dirty="0" smtClean="0"/>
              <a:t>4π²L = 0,10179</a:t>
            </a:r>
          </a:p>
          <a:p>
            <a:pPr marL="0" indent="0">
              <a:buNone/>
            </a:pPr>
            <a:r>
              <a:rPr lang="fr-FR" sz="2000" dirty="0" smtClean="0"/>
              <a:t>g = 1 / b = 9,82379 m/s²</a:t>
            </a:r>
          </a:p>
          <a:p>
            <a:pPr marL="0" indent="0">
              <a:buNone/>
            </a:pPr>
            <a:endParaRPr lang="it-IT" sz="2000" dirty="0" smtClean="0">
              <a:solidFill>
                <a:srgbClr val="25516C"/>
              </a:solidFill>
            </a:endParaRPr>
          </a:p>
          <a:p>
            <a:pPr marL="0" indent="0"/>
            <a:endParaRPr sz="1400" dirty="0">
              <a:solidFill>
                <a:srgbClr val="25516C"/>
              </a:solidFill>
            </a:endParaRPr>
          </a:p>
        </p:txBody>
      </p:sp>
      <p:sp>
        <p:nvSpPr>
          <p:cNvPr id="308" name="Google Shape;308;p37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dirty="0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81924" name="Picture 4" descr="Risultati immagini per statistica"/>
          <p:cNvPicPr>
            <a:picLocks noChangeAspect="1" noChangeArrowheads="1"/>
          </p:cNvPicPr>
          <p:nvPr/>
        </p:nvPicPr>
        <p:blipFill>
          <a:blip r:embed="rId3"/>
          <a:srcRect r="27802"/>
          <a:stretch>
            <a:fillRect/>
          </a:stretch>
        </p:blipFill>
        <p:spPr bwMode="auto">
          <a:xfrm>
            <a:off x="4932040" y="1491630"/>
            <a:ext cx="3096344" cy="2736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body" idx="1"/>
          </p:nvPr>
        </p:nvSpPr>
        <p:spPr>
          <a:xfrm>
            <a:off x="899592" y="1519842"/>
            <a:ext cx="3744416" cy="27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-IT" sz="2000" dirty="0" smtClean="0"/>
              <a:t>Senza intercetta: </a:t>
            </a:r>
            <a:r>
              <a:rPr lang="it-IT" sz="2000" dirty="0" err="1" smtClean="0"/>
              <a:t>y</a:t>
            </a:r>
            <a:r>
              <a:rPr lang="it-IT" sz="1600" dirty="0" err="1" smtClean="0"/>
              <a:t>i</a:t>
            </a:r>
            <a:r>
              <a:rPr lang="it-IT" sz="1600" dirty="0" smtClean="0"/>
              <a:t> </a:t>
            </a:r>
            <a:r>
              <a:rPr lang="it-IT" sz="2000" dirty="0" smtClean="0"/>
              <a:t>= </a:t>
            </a:r>
            <a:r>
              <a:rPr lang="it-IT" sz="2000" dirty="0" err="1" smtClean="0"/>
              <a:t>bx</a:t>
            </a:r>
            <a:r>
              <a:rPr lang="it-IT" sz="1600" dirty="0" err="1" smtClean="0"/>
              <a:t>i</a:t>
            </a:r>
            <a:r>
              <a:rPr lang="it-IT" sz="2000" dirty="0" smtClean="0"/>
              <a:t> </a:t>
            </a:r>
            <a:r>
              <a:rPr lang="it-IT" sz="2000" dirty="0" err="1" smtClean="0"/>
              <a:t>+</a:t>
            </a:r>
            <a:r>
              <a:rPr lang="it-IT" sz="2000" dirty="0" err="1" smtClean="0"/>
              <a:t>u</a:t>
            </a:r>
            <a:r>
              <a:rPr lang="it-IT" sz="1600" dirty="0" err="1" smtClean="0"/>
              <a:t>i</a:t>
            </a:r>
            <a:endParaRPr lang="it-IT" sz="1600" dirty="0" smtClean="0"/>
          </a:p>
          <a:p>
            <a:pPr>
              <a:buNone/>
            </a:pPr>
            <a:r>
              <a:rPr lang="it-IT" sz="2000" dirty="0" smtClean="0"/>
              <a:t> σ =0,025033989</a:t>
            </a:r>
            <a:endParaRPr lang="it-IT" sz="2000" dirty="0" smtClean="0"/>
          </a:p>
          <a:p>
            <a:pPr>
              <a:buNone/>
            </a:pPr>
            <a:r>
              <a:rPr lang="it-IT" sz="2000" dirty="0" smtClean="0"/>
              <a:t>s.e.(b)=       = 0,0066373</a:t>
            </a:r>
          </a:p>
          <a:p>
            <a:pPr>
              <a:buNone/>
            </a:pPr>
            <a:r>
              <a:rPr lang="it-IT" sz="2000" dirty="0" smtClean="0"/>
              <a:t>b</a:t>
            </a:r>
            <a:r>
              <a:rPr lang="it-IT" sz="2000" dirty="0" smtClean="0"/>
              <a:t> = 4,0160859</a:t>
            </a:r>
          </a:p>
          <a:p>
            <a:pPr>
              <a:buNone/>
            </a:pPr>
            <a:r>
              <a:rPr lang="it-IT" sz="2000" dirty="0" smtClean="0"/>
              <a:t>g = </a:t>
            </a:r>
            <a:r>
              <a:rPr lang="fr-FR" sz="2000" dirty="0" smtClean="0"/>
              <a:t>4π²/b = 9,830073 m/s</a:t>
            </a:r>
            <a:r>
              <a:rPr lang="fr-FR" sz="2000" dirty="0" smtClean="0"/>
              <a:t>²</a:t>
            </a:r>
            <a:endParaRPr lang="it-IT" sz="2000" dirty="0" smtClean="0"/>
          </a:p>
          <a:p>
            <a:pPr>
              <a:buNone/>
            </a:pPr>
            <a:endParaRPr sz="2000" dirty="0"/>
          </a:p>
        </p:txBody>
      </p:sp>
      <p:sp>
        <p:nvSpPr>
          <p:cNvPr id="160" name="Google Shape;160;p22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dirty="0"/>
          </a:p>
        </p:txBody>
      </p:sp>
      <p:sp>
        <p:nvSpPr>
          <p:cNvPr id="19" name="Google Shape;141;p20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 smtClean="0"/>
              <a:t>METODO </a:t>
            </a:r>
            <a:r>
              <a:rPr lang="it-IT" sz="1800" dirty="0" err="1" smtClean="0"/>
              <a:t>DI</a:t>
            </a:r>
            <a:r>
              <a:rPr lang="it-IT" sz="1800" dirty="0" smtClean="0"/>
              <a:t> REGRESSIONE</a:t>
            </a:r>
            <a:endParaRPr sz="1800" dirty="0"/>
          </a:p>
        </p:txBody>
      </p:sp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2083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2355726"/>
            <a:ext cx="252028" cy="504056"/>
          </a:xfrm>
          <a:prstGeom prst="rect">
            <a:avLst/>
          </a:prstGeom>
          <a:noFill/>
        </p:spPr>
      </p:pic>
      <p:sp>
        <p:nvSpPr>
          <p:cNvPr id="13" name="Google Shape;158;p22"/>
          <p:cNvSpPr txBox="1">
            <a:spLocks/>
          </p:cNvSpPr>
          <p:nvPr/>
        </p:nvSpPr>
        <p:spPr>
          <a:xfrm>
            <a:off x="4499992" y="1491630"/>
            <a:ext cx="3744416" cy="27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600"/>
              </a:spcBef>
              <a:buClr>
                <a:srgbClr val="00BEF2"/>
              </a:buClr>
              <a:buSzPts val="2400"/>
              <a:buFont typeface="Source Sans Pro"/>
              <a:buChar char="»"/>
            </a:pP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516C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Con intercetta</a:t>
            </a:r>
            <a:r>
              <a:rPr lang="it-IT" sz="2000" dirty="0" smtClean="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it-IT" sz="2000" dirty="0" err="1" smtClean="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</a:t>
            </a:r>
            <a:r>
              <a:rPr lang="it-IT" sz="1600" dirty="0" err="1" smtClean="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</a:t>
            </a:r>
            <a:r>
              <a:rPr lang="it-IT" sz="1600" dirty="0" smtClean="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it-IT" sz="2000" dirty="0" smtClean="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= a </a:t>
            </a:r>
            <a:r>
              <a:rPr lang="it-IT" sz="2000" dirty="0" err="1" smtClean="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+bx</a:t>
            </a:r>
            <a:r>
              <a:rPr lang="it-IT" sz="1600" dirty="0" err="1" smtClean="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</a:t>
            </a:r>
            <a:r>
              <a:rPr lang="it-IT" sz="2000" dirty="0" smtClean="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it-IT" sz="2000" dirty="0" err="1" smtClean="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+u</a:t>
            </a:r>
            <a:r>
              <a:rPr lang="it-IT" sz="1600" dirty="0" err="1" smtClean="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</a:t>
            </a:r>
            <a:r>
              <a:rPr lang="it-IT" sz="2000" dirty="0" smtClean="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kumimoji="0" lang="it-IT" sz="1600" b="0" i="0" u="none" strike="noStrike" kern="0" cap="none" spc="0" normalizeH="0" baseline="0" noProof="0" dirty="0" smtClean="0">
              <a:ln>
                <a:noFill/>
              </a:ln>
              <a:solidFill>
                <a:srgbClr val="25516C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516C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516C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σ =0,025033989</a:t>
            </a:r>
          </a:p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516C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s.e.(b)=       = 0,0066373</a:t>
            </a:r>
          </a:p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516C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b = 4,014464</a:t>
            </a:r>
          </a:p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516C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g = 4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516C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π²/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5516C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b = 9,834046 m/</a:t>
            </a:r>
            <a:r>
              <a:rPr kumimoji="0" 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5516C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s²</a:t>
            </a:r>
            <a:endParaRPr kumimoji="0" lang="it-IT" sz="2000" b="0" i="0" u="none" strike="noStrike" kern="0" cap="none" spc="0" normalizeH="0" baseline="0" noProof="0" dirty="0" smtClean="0">
              <a:ln>
                <a:noFill/>
              </a:ln>
              <a:solidFill>
                <a:srgbClr val="25516C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None/>
              <a:tabLst/>
              <a:defRPr/>
            </a:pP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rgbClr val="25516C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2610" y="2376746"/>
            <a:ext cx="252028" cy="504056"/>
          </a:xfrm>
          <a:prstGeom prst="rect">
            <a:avLst/>
          </a:prstGeom>
          <a:noFill/>
        </p:spPr>
      </p:pic>
      <p:graphicFrame>
        <p:nvGraphicFramePr>
          <p:cNvPr id="15" name="Tabella 14"/>
          <p:cNvGraphicFramePr>
            <a:graphicFrameLocks noGrp="1"/>
          </p:cNvGraphicFramePr>
          <p:nvPr/>
        </p:nvGraphicFramePr>
        <p:xfrm>
          <a:off x="4593020" y="3611392"/>
          <a:ext cx="3816424" cy="581025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954106"/>
                <a:gridCol w="702078"/>
                <a:gridCol w="648072"/>
                <a:gridCol w="151216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/>
                        <a:t>Test</a:t>
                      </a:r>
                      <a:endParaRPr lang="it-IT" sz="11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/>
                        <a:t>Ipotesi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/>
                        <a:t>a=0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/>
                        <a:t>Intervallo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/>
                        <a:t>-0,01784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/>
                        <a:t>0,023656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 smtClean="0"/>
                        <a:t>  a </a:t>
                      </a:r>
                      <a:r>
                        <a:rPr lang="it-IT" sz="1100" u="none" strike="noStrike" dirty="0"/>
                        <a:t>sta dentro -&gt; accetto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it-IT" dirty="0"/>
          </a:p>
        </p:txBody>
      </p:sp>
      <p:graphicFrame>
        <p:nvGraphicFramePr>
          <p:cNvPr id="6" name="Grafico 5"/>
          <p:cNvGraphicFramePr/>
          <p:nvPr/>
        </p:nvGraphicFramePr>
        <p:xfrm>
          <a:off x="3635896" y="149163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827584" y="1923678"/>
          <a:ext cx="2755900" cy="1524000"/>
        </p:xfrm>
        <a:graphic>
          <a:graphicData uri="http://schemas.openxmlformats.org/drawingml/2006/table">
            <a:tbl>
              <a:tblPr/>
              <a:tblGrid>
                <a:gridCol w="1371600"/>
                <a:gridCol w="13843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4π²</a:t>
                      </a:r>
                      <a:r>
                        <a:rPr lang="it-IT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T^2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18,94964045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1,93710724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36,35962261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3,70793536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43,14991044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4,38399844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49,50593568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5,0310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52,54577383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5,35181956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76,98291433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7,81034809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114,290019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11,63764996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9" name="Google Shape;141;p20"/>
          <p:cNvSpPr txBox="1">
            <a:spLocks/>
          </p:cNvSpPr>
          <p:nvPr/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fr-FR" sz="1800" dirty="0" smtClean="0"/>
              <a:t>T² = 4 π²L /g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8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GRAFICI</a:t>
            </a:r>
            <a:endParaRPr dirty="0"/>
          </a:p>
        </p:txBody>
      </p:sp>
      <p:sp>
        <p:nvSpPr>
          <p:cNvPr id="316" name="Google Shape;316;p38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331640" y="2067694"/>
          <a:ext cx="1890395" cy="1542288"/>
        </p:xfrm>
        <a:graphic>
          <a:graphicData uri="http://schemas.openxmlformats.org/drawingml/2006/table">
            <a:tbl>
              <a:tblPr/>
              <a:tblGrid>
                <a:gridCol w="990600"/>
                <a:gridCol w="899795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1,3918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0,480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1,9256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0,921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2,0938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1,093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2,2430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1,254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2,3134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1,331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2,7947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1,950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3,4114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2,895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afico 6"/>
          <p:cNvGraphicFramePr/>
          <p:nvPr/>
        </p:nvGraphicFramePr>
        <p:xfrm>
          <a:off x="3419872" y="1491630"/>
          <a:ext cx="458832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971600" y="2067694"/>
          <a:ext cx="2376264" cy="1524000"/>
        </p:xfrm>
        <a:graphic>
          <a:graphicData uri="http://schemas.openxmlformats.org/drawingml/2006/table">
            <a:tbl>
              <a:tblPr/>
              <a:tblGrid>
                <a:gridCol w="1035939"/>
                <a:gridCol w="134032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T²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1,93710724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3,70793536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4,38399844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5,031049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5,35181956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7,81034809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11,63764996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2,895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313" name="Google Shape;313;p38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GRAFICI</a:t>
            </a:r>
            <a:endParaRPr dirty="0"/>
          </a:p>
        </p:txBody>
      </p:sp>
      <p:sp>
        <p:nvSpPr>
          <p:cNvPr id="316" name="Google Shape;316;p38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dirty="0"/>
          </a:p>
        </p:txBody>
      </p:sp>
      <p:graphicFrame>
        <p:nvGraphicFramePr>
          <p:cNvPr id="9" name="Grafico 8"/>
          <p:cNvGraphicFramePr/>
          <p:nvPr/>
        </p:nvGraphicFramePr>
        <p:xfrm>
          <a:off x="3563888" y="1491630"/>
          <a:ext cx="458832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it-IT" sz="1800" dirty="0" smtClean="0"/>
              <a:t>STRUMENTI </a:t>
            </a:r>
            <a:r>
              <a:rPr lang="it-IT" sz="1800" dirty="0" smtClean="0"/>
              <a:t>DI</a:t>
            </a:r>
            <a:r>
              <a:rPr lang="it-IT" sz="1800" dirty="0" smtClean="0"/>
              <a:t> MISURA ED ATTREZZATURE</a:t>
            </a:r>
            <a:endParaRPr lang="it-IT" sz="1800" dirty="0"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dirty="0"/>
          </a:p>
        </p:txBody>
      </p:sp>
      <p:sp>
        <p:nvSpPr>
          <p:cNvPr id="8" name="Segnaposto testo 7"/>
          <p:cNvSpPr>
            <a:spLocks noGrp="1"/>
          </p:cNvSpPr>
          <p:nvPr>
            <p:ph type="body" idx="2"/>
          </p:nvPr>
        </p:nvSpPr>
        <p:spPr>
          <a:xfrm>
            <a:off x="1000100" y="1443000"/>
            <a:ext cx="7141425" cy="2914700"/>
          </a:xfrm>
        </p:spPr>
        <p:txBody>
          <a:bodyPr/>
          <a:lstStyle/>
          <a:p>
            <a:pPr lvl="0"/>
            <a:r>
              <a:rPr lang="it-IT" dirty="0" smtClean="0"/>
              <a:t>Cronometro: sensibilità 0,01 s </a:t>
            </a:r>
          </a:p>
          <a:p>
            <a:pPr lvl="0"/>
            <a:r>
              <a:rPr lang="it-IT" dirty="0" smtClean="0"/>
              <a:t>Metro: sensibilità 0,1 cm; portata 300 cm</a:t>
            </a:r>
          </a:p>
          <a:p>
            <a:pPr lvl="0"/>
            <a:r>
              <a:rPr lang="it-IT" dirty="0" smtClean="0"/>
              <a:t>Bilancia elettronica: sensibilità 0,1 g; portata 500 g</a:t>
            </a:r>
          </a:p>
          <a:p>
            <a:pPr lvl="0"/>
            <a:r>
              <a:rPr lang="it-IT" dirty="0" smtClean="0"/>
              <a:t>Calibro: sensibilità 1 mm; portata 152 mm</a:t>
            </a:r>
          </a:p>
          <a:p>
            <a:pPr lvl="0"/>
            <a:r>
              <a:rPr lang="it-IT" dirty="0" smtClean="0"/>
              <a:t>Sostegno metallico</a:t>
            </a:r>
          </a:p>
          <a:p>
            <a:pPr lvl="0"/>
            <a:r>
              <a:rPr lang="it-IT" dirty="0" smtClean="0"/>
              <a:t>Filo di </a:t>
            </a:r>
            <a:r>
              <a:rPr lang="it-IT" dirty="0" smtClean="0"/>
              <a:t>nylon</a:t>
            </a:r>
            <a:endParaRPr lang="it-IT" dirty="0" smtClean="0"/>
          </a:p>
          <a:p>
            <a:pPr lvl="0"/>
            <a:r>
              <a:rPr lang="it-IT" dirty="0" smtClean="0"/>
              <a:t>Corpo sferico in piombo: massa 109,7 g;  diametro 2,7 cm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928662" y="1539003"/>
            <a:ext cx="4347618" cy="20654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-IT" dirty="0" smtClean="0"/>
              <a:t>Il periodo di oscillazione di un pendolo a filo è dato dalla formula:  </a:t>
            </a:r>
          </a:p>
          <a:p>
            <a:pPr>
              <a:buNone/>
            </a:pPr>
            <a:r>
              <a:rPr lang="it-IT" dirty="0" smtClean="0"/>
              <a:t>                       T  = </a:t>
            </a:r>
            <a:endParaRPr lang="it-IT" dirty="0"/>
          </a:p>
        </p:txBody>
      </p:sp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dirty="0"/>
          </a:p>
        </p:txBody>
      </p:sp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it-IT" sz="1800" dirty="0" smtClean="0"/>
              <a:t>PREMESSE TEORICHE</a:t>
            </a:r>
            <a:endParaRPr lang="it-IT" sz="1800" dirty="0"/>
          </a:p>
        </p:txBody>
      </p:sp>
      <p:graphicFrame>
        <p:nvGraphicFramePr>
          <p:cNvPr id="52225" name="Object 1"/>
          <p:cNvGraphicFramePr>
            <a:graphicFrameLocks noChangeAspect="1"/>
          </p:cNvGraphicFramePr>
          <p:nvPr/>
        </p:nvGraphicFramePr>
        <p:xfrm>
          <a:off x="3000364" y="2643188"/>
          <a:ext cx="785818" cy="807646"/>
        </p:xfrm>
        <a:graphic>
          <a:graphicData uri="http://schemas.openxmlformats.org/presentationml/2006/ole">
            <p:oleObj spid="_x0000_s52225" name="Equazione" r:id="rId4" imgW="457200" imgH="469800" progId="Equation.3">
              <p:embed/>
            </p:oleObj>
          </a:graphicData>
        </a:graphic>
      </p:graphicFrame>
      <p:pic>
        <p:nvPicPr>
          <p:cNvPr id="52227" name="Picture 3" descr="Immagine correlat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428742"/>
            <a:ext cx="294411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 smtClean="0"/>
              <a:t>DESCRIZIONE DELL’ESPERIENZA</a:t>
            </a:r>
            <a:endParaRPr lang="it-IT" sz="2000" dirty="0"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928662" y="1357304"/>
            <a:ext cx="5204874" cy="27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»"/>
            </a:pPr>
            <a:r>
              <a:rPr lang="it-IT" sz="2000" dirty="0" smtClean="0"/>
              <a:t>Misuriamo la lunghezza del filo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»"/>
            </a:pPr>
            <a:r>
              <a:rPr lang="it-IT" sz="2000" dirty="0" smtClean="0"/>
              <a:t>Lasciamo oscillare il corpo 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»"/>
            </a:pPr>
            <a:r>
              <a:rPr lang="it-IT" sz="2000" dirty="0" smtClean="0"/>
              <a:t>Cronometriamo 20 oscillazioni per 20 volte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»"/>
            </a:pPr>
            <a:endParaRPr dirty="0"/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dirty="0"/>
          </a:p>
        </p:txBody>
      </p:sp>
      <p:pic>
        <p:nvPicPr>
          <p:cNvPr id="46082" name="Picture 2" descr="C:\Users\Gabrielesara\Desktop\IMG_2372.JPG"/>
          <p:cNvPicPr>
            <a:picLocks noChangeAspect="1" noChangeArrowheads="1"/>
          </p:cNvPicPr>
          <p:nvPr/>
        </p:nvPicPr>
        <p:blipFill>
          <a:blip r:embed="rId3"/>
          <a:srcRect l="10860" r="10406"/>
          <a:stretch>
            <a:fillRect/>
          </a:stretch>
        </p:blipFill>
        <p:spPr bwMode="auto">
          <a:xfrm rot="5400000">
            <a:off x="2888026" y="2684088"/>
            <a:ext cx="1724874" cy="1643074"/>
          </a:xfrm>
          <a:prstGeom prst="rect">
            <a:avLst/>
          </a:prstGeom>
          <a:noFill/>
        </p:spPr>
      </p:pic>
      <p:pic>
        <p:nvPicPr>
          <p:cNvPr id="46084" name="Picture 4" descr="Risultati immagini per pendolo a filo"/>
          <p:cNvPicPr>
            <a:picLocks noChangeAspect="1" noChangeArrowheads="1"/>
          </p:cNvPicPr>
          <p:nvPr/>
        </p:nvPicPr>
        <p:blipFill>
          <a:blip r:embed="rId4"/>
          <a:srcRect r="26930"/>
          <a:stretch>
            <a:fillRect/>
          </a:stretch>
        </p:blipFill>
        <p:spPr bwMode="auto">
          <a:xfrm>
            <a:off x="6072198" y="1605991"/>
            <a:ext cx="2143140" cy="2537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 smtClean="0"/>
              <a:t>DESCRIZIONE DELL’ESPERIENZA</a:t>
            </a:r>
            <a:endParaRPr lang="it-IT" sz="2000" dirty="0"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1010200" y="1785932"/>
            <a:ext cx="7062262" cy="19288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t-IT" dirty="0" smtClean="0"/>
              <a:t>Calcoliamo la media dei valori del tempo misurati ed il relativo ∆t </a:t>
            </a:r>
          </a:p>
          <a:p>
            <a:pPr lvl="0"/>
            <a:r>
              <a:rPr lang="it-IT" dirty="0" smtClean="0"/>
              <a:t>Troviamo il periodo del pendolo</a:t>
            </a:r>
          </a:p>
          <a:p>
            <a:pPr lvl="0"/>
            <a:r>
              <a:rPr lang="it-IT" dirty="0" smtClean="0"/>
              <a:t>Troviamo </a:t>
            </a:r>
            <a:r>
              <a:rPr lang="it-IT" i="1" dirty="0" smtClean="0"/>
              <a:t>g</a:t>
            </a:r>
            <a:r>
              <a:rPr lang="it-IT" dirty="0" smtClean="0"/>
              <a:t>  =           e ∆g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»"/>
            </a:pPr>
            <a:endParaRPr dirty="0"/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dirty="0"/>
          </a:p>
        </p:txBody>
      </p:sp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3275607" y="3042418"/>
          <a:ext cx="571504" cy="650333"/>
        </p:xfrm>
        <a:graphic>
          <a:graphicData uri="http://schemas.openxmlformats.org/presentationml/2006/ole">
            <p:oleObj spid="_x0000_s70658" name="Equazione" r:id="rId4" imgW="368280" imgH="419040" progId="Equation.3">
              <p:embed/>
            </p:oleObj>
          </a:graphicData>
        </a:graphic>
      </p:graphicFrame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42875" cy="19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BEF2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dirty="0">
              <a:solidFill>
                <a:srgbClr val="00BEF2"/>
              </a:solidFill>
            </a:endParaRPr>
          </a:p>
        </p:txBody>
      </p:sp>
      <p:graphicFrame>
        <p:nvGraphicFramePr>
          <p:cNvPr id="19" name="Tabella 18"/>
          <p:cNvGraphicFramePr>
            <a:graphicFrameLocks noGrp="1"/>
          </p:cNvGraphicFramePr>
          <p:nvPr/>
        </p:nvGraphicFramePr>
        <p:xfrm>
          <a:off x="1714480" y="653434"/>
          <a:ext cx="2214580" cy="3822446"/>
        </p:xfrm>
        <a:graphic>
          <a:graphicData uri="http://schemas.openxmlformats.org/drawingml/2006/table">
            <a:tbl>
              <a:tblPr/>
              <a:tblGrid>
                <a:gridCol w="889786"/>
                <a:gridCol w="782448"/>
                <a:gridCol w="542346"/>
              </a:tblGrid>
              <a:tr h="186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Misurazione</a:t>
                      </a:r>
                      <a:r>
                        <a:rPr lang="it-IT" sz="11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 (s)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7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27,63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1,382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</a:tr>
              <a:tr h="11057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28,00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1,400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7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27,91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1,396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</a:tr>
              <a:tr h="1807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27,82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1,391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7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27,91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1,396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</a:tr>
              <a:tr h="1807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27,85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1,393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7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27,91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1,396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</a:tr>
              <a:tr h="1807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27,85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1,393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7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27,75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1,388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</a:tr>
              <a:tr h="1807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27,75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1,388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7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27,82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1,391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</a:tr>
              <a:tr h="1807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27,78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1,389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7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27,82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1,391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</a:tr>
              <a:tr h="1807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27,82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1,391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7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27,78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1,389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</a:tr>
              <a:tr h="1807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27,91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1,396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7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27,94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1,397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</a:tr>
              <a:tr h="1807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27,85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1,393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7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27,94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1,397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</a:tr>
              <a:tr h="1807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27,68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1,384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4" name="Tabella 23"/>
          <p:cNvGraphicFramePr>
            <a:graphicFrameLocks noGrp="1"/>
          </p:cNvGraphicFramePr>
          <p:nvPr/>
        </p:nvGraphicFramePr>
        <p:xfrm>
          <a:off x="5364088" y="1491630"/>
          <a:ext cx="1512168" cy="1459989"/>
        </p:xfrm>
        <a:graphic>
          <a:graphicData uri="http://schemas.openxmlformats.org/drawingml/2006/table">
            <a:tbl>
              <a:tblPr>
                <a:tableStyleId>{24A1DEAD-580B-46D3-A811-FE5A9EE570AF}</a:tableStyleId>
              </a:tblPr>
              <a:tblGrid>
                <a:gridCol w="1080120"/>
                <a:gridCol w="432048"/>
              </a:tblGrid>
              <a:tr h="19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latin typeface="Calibri" pitchFamily="34" charset="0"/>
                        </a:rPr>
                        <a:t>L </a:t>
                      </a:r>
                      <a:r>
                        <a:rPr lang="it-IT" sz="1200" b="1" dirty="0">
                          <a:latin typeface="Calibri" pitchFamily="34" charset="0"/>
                        </a:rPr>
                        <a:t>(cm)</a:t>
                      </a:r>
                      <a:endParaRPr lang="it-IT" sz="12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200" dirty="0">
                        <a:latin typeface="Calibri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96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Calibri" pitchFamily="34" charset="0"/>
                        </a:rPr>
                        <a:t>48,0</a:t>
                      </a:r>
                      <a:endParaRPr lang="it-IT" sz="12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200" dirty="0">
                        <a:latin typeface="Calibri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96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Calibri" pitchFamily="34" charset="0"/>
                        </a:rPr>
                        <a:t>48,4</a:t>
                      </a:r>
                      <a:endParaRPr lang="it-IT" sz="12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200" dirty="0">
                        <a:latin typeface="Calibri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96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Calibri" pitchFamily="34" charset="0"/>
                        </a:rPr>
                        <a:t>48,2</a:t>
                      </a:r>
                      <a:endParaRPr lang="it-IT" sz="12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200" dirty="0">
                        <a:latin typeface="Calibri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99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200" dirty="0">
                        <a:latin typeface="Calibri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200" dirty="0">
                        <a:latin typeface="Calibri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10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Calibri" pitchFamily="34" charset="0"/>
                        </a:rPr>
                        <a:t>media </a:t>
                      </a:r>
                      <a:r>
                        <a:rPr lang="it-IT" sz="1200" b="1" dirty="0" smtClean="0">
                          <a:latin typeface="Calibri" pitchFamily="34" charset="0"/>
                        </a:rPr>
                        <a:t>L (cm</a:t>
                      </a:r>
                      <a:r>
                        <a:rPr lang="it-IT" sz="1200" b="1" dirty="0">
                          <a:latin typeface="Calibri" pitchFamily="34" charset="0"/>
                        </a:rPr>
                        <a:t>):</a:t>
                      </a:r>
                      <a:endParaRPr lang="it-IT" sz="12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Calibri" pitchFamily="34" charset="0"/>
                        </a:rPr>
                        <a:t>48,2</a:t>
                      </a:r>
                      <a:endParaRPr lang="it-IT" sz="12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86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Calibri" pitchFamily="34" charset="0"/>
                        </a:rPr>
                        <a:t>∆L:</a:t>
                      </a:r>
                      <a:endParaRPr lang="it-IT" sz="12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Calibri" pitchFamily="34" charset="0"/>
                        </a:rPr>
                        <a:t>0,2</a:t>
                      </a:r>
                      <a:endParaRPr lang="it-IT" sz="12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25" name="Tabella 24"/>
          <p:cNvGraphicFramePr>
            <a:graphicFrameLocks noGrp="1"/>
          </p:cNvGraphicFramePr>
          <p:nvPr/>
        </p:nvGraphicFramePr>
        <p:xfrm>
          <a:off x="5148064" y="3147814"/>
          <a:ext cx="1987486" cy="1093634"/>
        </p:xfrm>
        <a:graphic>
          <a:graphicData uri="http://schemas.openxmlformats.org/drawingml/2006/table">
            <a:tbl>
              <a:tblPr>
                <a:tableStyleId>{24A1DEAD-580B-46D3-A811-FE5A9EE570AF}</a:tableStyleId>
              </a:tblPr>
              <a:tblGrid>
                <a:gridCol w="1057531"/>
                <a:gridCol w="929955"/>
              </a:tblGrid>
              <a:tr h="228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latin typeface="Calibri" pitchFamily="34" charset="0"/>
                        </a:rPr>
                        <a:t>t min</a:t>
                      </a:r>
                      <a:endParaRPr lang="it-IT" sz="12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Calibri" pitchFamily="34" charset="0"/>
                        </a:rPr>
                        <a:t>27,63</a:t>
                      </a:r>
                      <a:endParaRPr lang="it-IT" sz="12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8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latin typeface="Calibri" pitchFamily="34" charset="0"/>
                        </a:rPr>
                        <a:t>t </a:t>
                      </a:r>
                      <a:r>
                        <a:rPr lang="it-IT" sz="1200" b="1" dirty="0" smtClean="0">
                          <a:latin typeface="Calibri" pitchFamily="34" charset="0"/>
                        </a:rPr>
                        <a:t>Max</a:t>
                      </a:r>
                      <a:endParaRPr lang="it-IT" sz="12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Calibri" pitchFamily="34" charset="0"/>
                        </a:rPr>
                        <a:t>28</a:t>
                      </a:r>
                      <a:endParaRPr lang="it-IT" sz="12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28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latin typeface="Calibri" pitchFamily="34" charset="0"/>
                        </a:rPr>
                        <a:t>t media</a:t>
                      </a:r>
                      <a:endParaRPr lang="it-IT" sz="12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Calibri" pitchFamily="34" charset="0"/>
                        </a:rPr>
                        <a:t>27,836</a:t>
                      </a:r>
                      <a:endParaRPr lang="it-IT" sz="12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86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latin typeface="Calibri" pitchFamily="34" charset="0"/>
                        </a:rPr>
                        <a:t>∆t</a:t>
                      </a:r>
                      <a:endParaRPr lang="it-IT" sz="12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Calibri" pitchFamily="34" charset="0"/>
                        </a:rPr>
                        <a:t>                  0,185</a:t>
                      </a:r>
                      <a:endParaRPr lang="it-IT" sz="12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 smtClean="0"/>
              <a:t>MISURAZIONI OTTENUTE</a:t>
            </a:r>
            <a:endParaRPr sz="1800" dirty="0"/>
          </a:p>
        </p:txBody>
      </p:sp>
      <p:sp>
        <p:nvSpPr>
          <p:cNvPr id="143" name="Google Shape;143;p20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393009" y="1571618"/>
          <a:ext cx="6357982" cy="2643208"/>
        </p:xfrm>
        <a:graphic>
          <a:graphicData uri="http://schemas.openxmlformats.org/drawingml/2006/table">
            <a:tbl>
              <a:tblPr/>
              <a:tblGrid>
                <a:gridCol w="836419"/>
                <a:gridCol w="1241773"/>
                <a:gridCol w="1579426"/>
                <a:gridCol w="1214350"/>
                <a:gridCol w="1486014"/>
              </a:tblGrid>
              <a:tr h="330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 (m)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N° oscillazioni 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Tempo medio  (s)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Periodo T (s)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g= (4π²L) / T²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0,480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27,836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1,3918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9,782443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0,921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38,512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1,9256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9,805894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1,093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41,875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2,0938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9,842593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1,254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44,860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2,2430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9,840082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1,331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46,269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2,3134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9,818301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1,950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55,894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2,7947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it-IT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       </a:t>
                      </a: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9,856572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2,895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68,227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3,4114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9,820713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idx="1"/>
          </p:nvPr>
        </p:nvSpPr>
        <p:spPr>
          <a:xfrm>
            <a:off x="6156176" y="2316038"/>
            <a:ext cx="2232247" cy="830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600" dirty="0" smtClean="0"/>
              <a:t>ḡ = </a:t>
            </a:r>
            <a:r>
              <a:rPr lang="it-IT" sz="1600" b="1" dirty="0" smtClean="0"/>
              <a:t>9,823793338</a:t>
            </a:r>
            <a:r>
              <a:rPr lang="it-IT" sz="1600" dirty="0" smtClean="0"/>
              <a:t> </a:t>
            </a:r>
            <a:r>
              <a:rPr lang="it-IT" sz="1600" dirty="0" smtClean="0"/>
              <a:t>m/</a:t>
            </a:r>
            <a:r>
              <a:rPr lang="it-IT" sz="1600" dirty="0" smtClean="0"/>
              <a:t>s²</a:t>
            </a:r>
          </a:p>
          <a:p>
            <a:pPr>
              <a:buNone/>
            </a:pPr>
            <a:r>
              <a:rPr lang="it-IT" sz="1600" dirty="0" smtClean="0"/>
              <a:t>∆ḡ = 0,037042 </a:t>
            </a:r>
            <a:r>
              <a:rPr lang="it-IT" sz="1600" dirty="0" smtClean="0"/>
              <a:t>m/</a:t>
            </a:r>
            <a:r>
              <a:rPr lang="it-IT" sz="1600" dirty="0" smtClean="0"/>
              <a:t>s²</a:t>
            </a:r>
            <a:endParaRPr lang="it-IT" sz="1600" dirty="0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pic>
        <p:nvPicPr>
          <p:cNvPr id="11366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</p:spPr>
      </p:pic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90500" cy="209550"/>
          </a:xfrm>
          <a:prstGeom prst="rect">
            <a:avLst/>
          </a:prstGeom>
          <a:noFill/>
        </p:spPr>
      </p:pic>
      <p:graphicFrame>
        <p:nvGraphicFramePr>
          <p:cNvPr id="17" name="Tabella 16"/>
          <p:cNvGraphicFramePr>
            <a:graphicFrameLocks noGrp="1"/>
          </p:cNvGraphicFramePr>
          <p:nvPr/>
        </p:nvGraphicFramePr>
        <p:xfrm>
          <a:off x="3851920" y="1716221"/>
          <a:ext cx="2232248" cy="236769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08112"/>
                <a:gridCol w="1224136"/>
              </a:tblGrid>
              <a:tr h="301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Esperienza n°</a:t>
                      </a:r>
                      <a:endParaRPr lang="it-IT" sz="12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Calibri" pitchFamily="34" charset="0"/>
                        </a:rPr>
                        <a:t>        </a:t>
                      </a:r>
                      <a:r>
                        <a:rPr lang="it-IT" sz="1150" dirty="0">
                          <a:latin typeface="Calibri" pitchFamily="34" charset="0"/>
                        </a:rPr>
                        <a:t>g= (4π²L) / T²</a:t>
                      </a:r>
                      <a:endParaRPr lang="it-IT" sz="115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27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it-IT" sz="12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Calibri" pitchFamily="34" charset="0"/>
                        </a:rPr>
                        <a:t>9,782443</a:t>
                      </a:r>
                      <a:endParaRPr lang="it-IT" sz="12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27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it-IT" sz="12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Calibri" pitchFamily="34" charset="0"/>
                        </a:rPr>
                        <a:t>9,805894</a:t>
                      </a:r>
                      <a:endParaRPr lang="it-IT" sz="12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27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it-IT" sz="12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Calibri" pitchFamily="34" charset="0"/>
                        </a:rPr>
                        <a:t>9,842593</a:t>
                      </a:r>
                      <a:endParaRPr lang="it-IT" sz="12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27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it-IT" sz="12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Calibri" pitchFamily="34" charset="0"/>
                        </a:rPr>
                        <a:t>9,840082</a:t>
                      </a:r>
                      <a:endParaRPr lang="it-IT" sz="12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27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it-IT" sz="12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Calibri" pitchFamily="34" charset="0"/>
                        </a:rPr>
                        <a:t>9,818301</a:t>
                      </a:r>
                      <a:endParaRPr lang="it-IT" sz="12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5877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it-IT" sz="12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Calibri" pitchFamily="34" charset="0"/>
                        </a:rPr>
                        <a:t>9,856572</a:t>
                      </a:r>
                      <a:endParaRPr lang="it-IT" sz="12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127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7</a:t>
                      </a:r>
                      <a:endParaRPr lang="it-IT" sz="12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latin typeface="Calibri" pitchFamily="34" charset="0"/>
                        </a:rPr>
                        <a:t>9,820713</a:t>
                      </a:r>
                      <a:endParaRPr lang="it-IT" sz="12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8" name="Titolo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COSTANTE </a:t>
            </a:r>
            <a:r>
              <a:rPr lang="it-IT" dirty="0" smtClean="0"/>
              <a:t>DI</a:t>
            </a:r>
            <a:r>
              <a:rPr lang="it-IT" dirty="0" smtClean="0"/>
              <a:t> GRAVITAZIONE UNIVERSALE (g)</a:t>
            </a:r>
            <a:endParaRPr lang="it-IT" dirty="0"/>
          </a:p>
        </p:txBody>
      </p:sp>
      <p:graphicFrame>
        <p:nvGraphicFramePr>
          <p:cNvPr id="113669" name="Object 5"/>
          <p:cNvGraphicFramePr>
            <a:graphicFrameLocks noChangeAspect="1"/>
          </p:cNvGraphicFramePr>
          <p:nvPr/>
        </p:nvGraphicFramePr>
        <p:xfrm>
          <a:off x="1259632" y="2339777"/>
          <a:ext cx="785813" cy="808037"/>
        </p:xfrm>
        <a:graphic>
          <a:graphicData uri="http://schemas.openxmlformats.org/presentationml/2006/ole">
            <p:oleObj spid="_x0000_s113669" name="Equazione" r:id="rId5" imgW="457200" imgH="469800" progId="Equation.3">
              <p:embed/>
            </p:oleObj>
          </a:graphicData>
        </a:graphic>
      </p:graphicFrame>
      <p:sp>
        <p:nvSpPr>
          <p:cNvPr id="21" name="Google Shape;228;p30"/>
          <p:cNvSpPr txBox="1">
            <a:spLocks noGrp="1"/>
          </p:cNvSpPr>
          <p:nvPr>
            <p:ph type="body" idx="1"/>
          </p:nvPr>
        </p:nvSpPr>
        <p:spPr>
          <a:xfrm>
            <a:off x="827584" y="2427734"/>
            <a:ext cx="2481680" cy="6092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b="1" dirty="0" smtClean="0"/>
              <a:t>T =                       </a:t>
            </a:r>
            <a:r>
              <a:rPr lang="it-IT" b="1" dirty="0" smtClean="0">
                <a:sym typeface="Wingdings" pitchFamily="2" charset="2"/>
              </a:rPr>
              <a:t>     g = </a:t>
            </a:r>
            <a:r>
              <a:rPr lang="it-IT" b="1" dirty="0" smtClean="0"/>
              <a:t> </a:t>
            </a:r>
            <a:endParaRPr sz="1200" dirty="0"/>
          </a:p>
        </p:txBody>
      </p:sp>
      <p:graphicFrame>
        <p:nvGraphicFramePr>
          <p:cNvPr id="113670" name="Object 6"/>
          <p:cNvGraphicFramePr>
            <a:graphicFrameLocks noChangeAspect="1"/>
          </p:cNvGraphicFramePr>
          <p:nvPr/>
        </p:nvGraphicFramePr>
        <p:xfrm>
          <a:off x="3029864" y="2376746"/>
          <a:ext cx="616198" cy="701191"/>
        </p:xfrm>
        <a:graphic>
          <a:graphicData uri="http://schemas.openxmlformats.org/presentationml/2006/ole">
            <p:oleObj spid="_x0000_s113670" name="Equazione" r:id="rId6" imgW="368280" imgH="419040" progId="Equation.3">
              <p:embed/>
            </p:oleObj>
          </a:graphicData>
        </a:graphic>
      </p:graphicFrame>
      <p:sp>
        <p:nvSpPr>
          <p:cNvPr id="23" name="Rettangolo 22"/>
          <p:cNvSpPr/>
          <p:nvPr/>
        </p:nvSpPr>
        <p:spPr>
          <a:xfrm>
            <a:off x="2627784" y="2345216"/>
            <a:ext cx="1080120" cy="792088"/>
          </a:xfrm>
          <a:prstGeom prst="rect">
            <a:avLst/>
          </a:prstGeom>
          <a:noFill/>
          <a:ln>
            <a:solidFill>
              <a:srgbClr val="34BD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body" idx="1"/>
          </p:nvPr>
        </p:nvSpPr>
        <p:spPr>
          <a:xfrm>
            <a:off x="1462224" y="1635646"/>
            <a:ext cx="3325800" cy="27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sz="2200" dirty="0" smtClean="0"/>
              <a:t>T² = 4 π²L /g</a:t>
            </a:r>
          </a:p>
          <a:p>
            <a:r>
              <a:rPr lang="fr-FR" sz="2200" dirty="0" smtClean="0"/>
              <a:t>y </a:t>
            </a:r>
            <a:r>
              <a:rPr lang="fr-FR" sz="2200" dirty="0" smtClean="0"/>
              <a:t>= a + </a:t>
            </a:r>
            <a:r>
              <a:rPr lang="fr-FR" sz="2200" dirty="0" smtClean="0"/>
              <a:t>bx</a:t>
            </a:r>
            <a:endParaRPr lang="fr-FR" sz="2200" dirty="0" smtClean="0"/>
          </a:p>
          <a:p>
            <a:endParaRPr lang="fr-FR" sz="2200" dirty="0" smtClean="0"/>
          </a:p>
          <a:p>
            <a:r>
              <a:rPr lang="fr-FR" sz="2200" dirty="0" smtClean="0"/>
              <a:t>y = T² </a:t>
            </a:r>
            <a:endParaRPr lang="fr-FR" sz="2200" dirty="0" smtClean="0"/>
          </a:p>
          <a:p>
            <a:r>
              <a:rPr lang="fr-FR" sz="2200" dirty="0" smtClean="0"/>
              <a:t>x = 4π²L</a:t>
            </a:r>
            <a:endParaRPr lang="fr-FR" sz="2200" dirty="0" smtClean="0"/>
          </a:p>
        </p:txBody>
      </p:sp>
      <p:sp>
        <p:nvSpPr>
          <p:cNvPr id="160" name="Google Shape;160;p22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dirty="0"/>
          </a:p>
        </p:txBody>
      </p:sp>
      <p:sp>
        <p:nvSpPr>
          <p:cNvPr id="19" name="Google Shape;141;p20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 smtClean="0"/>
              <a:t>PROPORZIONALITA’ DIRETTA</a:t>
            </a:r>
            <a:endParaRPr sz="1800" dirty="0"/>
          </a:p>
        </p:txBody>
      </p:sp>
      <p:grpSp>
        <p:nvGrpSpPr>
          <p:cNvPr id="21" name="Google Shape;512;p39"/>
          <p:cNvGrpSpPr>
            <a:grpSpLocks noChangeAspect="1"/>
          </p:cNvGrpSpPr>
          <p:nvPr/>
        </p:nvGrpSpPr>
        <p:grpSpPr>
          <a:xfrm>
            <a:off x="5868144" y="2067694"/>
            <a:ext cx="1578470" cy="1449741"/>
            <a:chOff x="5300400" y="3670175"/>
            <a:chExt cx="421300" cy="399325"/>
          </a:xfrm>
          <a:solidFill>
            <a:srgbClr val="34BDD8"/>
          </a:solidFill>
        </p:grpSpPr>
        <p:sp>
          <p:nvSpPr>
            <p:cNvPr id="22" name="Google Shape;513;p39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514;p39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515;p39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516;p39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517;p39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mio templat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543</Words>
  <Application>Microsoft Office PowerPoint</Application>
  <PresentationFormat>Presentazione su schermo (16:9)</PresentationFormat>
  <Paragraphs>258</Paragraphs>
  <Slides>14</Slides>
  <Notes>13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23" baseType="lpstr">
      <vt:lpstr>Arial</vt:lpstr>
      <vt:lpstr>Montserrat</vt:lpstr>
      <vt:lpstr>Calibri</vt:lpstr>
      <vt:lpstr>Source Sans Pro</vt:lpstr>
      <vt:lpstr>Times New Roman</vt:lpstr>
      <vt:lpstr>Wingdings</vt:lpstr>
      <vt:lpstr>Gremio template</vt:lpstr>
      <vt:lpstr>Equazione</vt:lpstr>
      <vt:lpstr>Microsoft Equation 3.0</vt:lpstr>
      <vt:lpstr>CALCOLO DELLA COSTANTE DI ACCELERAZIONE GRAVITAZIONALE COL PENDOLO A FILO</vt:lpstr>
      <vt:lpstr>STRUMENTI DI MISURA ED ATTREZZATURE</vt:lpstr>
      <vt:lpstr>PREMESSE TEORICHE</vt:lpstr>
      <vt:lpstr>DESCRIZIONE DELL’ESPERIENZA</vt:lpstr>
      <vt:lpstr>DESCRIZIONE DELL’ESPERIENZA</vt:lpstr>
      <vt:lpstr>Diapositiva 6</vt:lpstr>
      <vt:lpstr>MISURAZIONI OTTENUTE</vt:lpstr>
      <vt:lpstr>COSTANTE DI GRAVITAZIONE UNIVERSALE (g)</vt:lpstr>
      <vt:lpstr>PROPORZIONALITA’ DIRETTA</vt:lpstr>
      <vt:lpstr>MODELLO MEDIA-VARIANZA</vt:lpstr>
      <vt:lpstr>METODO DI REGRESSIONE</vt:lpstr>
      <vt:lpstr>Diapositiva 12</vt:lpstr>
      <vt:lpstr>GRAFICI</vt:lpstr>
      <vt:lpstr>GRAFICI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Martina Raveggi</cp:lastModifiedBy>
  <cp:revision>31</cp:revision>
  <dcterms:modified xsi:type="dcterms:W3CDTF">2019-02-08T23:19:29Z</dcterms:modified>
</cp:coreProperties>
</file>